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4"/>
  </p:sldMasterIdLst>
  <p:notesMasterIdLst>
    <p:notesMasterId r:id="rId90"/>
  </p:notesMasterIdLst>
  <p:handoutMasterIdLst>
    <p:handoutMasterId r:id="rId91"/>
  </p:handoutMasterIdLst>
  <p:sldIdLst>
    <p:sldId id="256" r:id="rId5"/>
    <p:sldId id="465" r:id="rId6"/>
    <p:sldId id="466" r:id="rId7"/>
    <p:sldId id="468" r:id="rId8"/>
    <p:sldId id="467" r:id="rId9"/>
    <p:sldId id="469" r:id="rId10"/>
    <p:sldId id="470" r:id="rId11"/>
    <p:sldId id="471" r:id="rId12"/>
    <p:sldId id="300" r:id="rId13"/>
    <p:sldId id="472" r:id="rId14"/>
    <p:sldId id="474" r:id="rId15"/>
    <p:sldId id="477" r:id="rId16"/>
    <p:sldId id="479" r:id="rId17"/>
    <p:sldId id="478" r:id="rId18"/>
    <p:sldId id="544" r:id="rId19"/>
    <p:sldId id="545" r:id="rId20"/>
    <p:sldId id="480" r:id="rId21"/>
    <p:sldId id="481" r:id="rId22"/>
    <p:sldId id="487" r:id="rId23"/>
    <p:sldId id="484" r:id="rId24"/>
    <p:sldId id="260" r:id="rId25"/>
    <p:sldId id="546" r:id="rId26"/>
    <p:sldId id="547" r:id="rId27"/>
    <p:sldId id="548" r:id="rId28"/>
    <p:sldId id="509" r:id="rId29"/>
    <p:sldId id="488" r:id="rId30"/>
    <p:sldId id="489" r:id="rId31"/>
    <p:sldId id="476" r:id="rId32"/>
    <p:sldId id="490" r:id="rId33"/>
    <p:sldId id="491" r:id="rId34"/>
    <p:sldId id="492" r:id="rId35"/>
    <p:sldId id="493" r:id="rId36"/>
    <p:sldId id="494" r:id="rId37"/>
    <p:sldId id="495" r:id="rId38"/>
    <p:sldId id="496" r:id="rId39"/>
    <p:sldId id="485" r:id="rId40"/>
    <p:sldId id="486" r:id="rId41"/>
    <p:sldId id="497" r:id="rId42"/>
    <p:sldId id="498" r:id="rId43"/>
    <p:sldId id="499" r:id="rId44"/>
    <p:sldId id="500" r:id="rId45"/>
    <p:sldId id="501" r:id="rId46"/>
    <p:sldId id="502" r:id="rId47"/>
    <p:sldId id="503" r:id="rId48"/>
    <p:sldId id="504" r:id="rId49"/>
    <p:sldId id="505" r:id="rId50"/>
    <p:sldId id="506" r:id="rId51"/>
    <p:sldId id="507" r:id="rId52"/>
    <p:sldId id="508" r:id="rId53"/>
    <p:sldId id="510" r:id="rId54"/>
    <p:sldId id="511" r:id="rId55"/>
    <p:sldId id="512" r:id="rId56"/>
    <p:sldId id="513" r:id="rId57"/>
    <p:sldId id="514" r:id="rId58"/>
    <p:sldId id="515" r:id="rId59"/>
    <p:sldId id="516" r:id="rId60"/>
    <p:sldId id="517" r:id="rId61"/>
    <p:sldId id="518" r:id="rId62"/>
    <p:sldId id="519" r:id="rId63"/>
    <p:sldId id="520" r:id="rId64"/>
    <p:sldId id="521" r:id="rId65"/>
    <p:sldId id="522" r:id="rId66"/>
    <p:sldId id="523" r:id="rId67"/>
    <p:sldId id="524" r:id="rId68"/>
    <p:sldId id="525" r:id="rId69"/>
    <p:sldId id="526" r:id="rId70"/>
    <p:sldId id="527" r:id="rId71"/>
    <p:sldId id="528" r:id="rId72"/>
    <p:sldId id="529" r:id="rId73"/>
    <p:sldId id="530" r:id="rId74"/>
    <p:sldId id="531" r:id="rId75"/>
    <p:sldId id="532" r:id="rId76"/>
    <p:sldId id="533" r:id="rId77"/>
    <p:sldId id="534" r:id="rId78"/>
    <p:sldId id="535" r:id="rId79"/>
    <p:sldId id="536" r:id="rId80"/>
    <p:sldId id="537" r:id="rId81"/>
    <p:sldId id="538" r:id="rId82"/>
    <p:sldId id="539" r:id="rId83"/>
    <p:sldId id="540" r:id="rId84"/>
    <p:sldId id="541" r:id="rId85"/>
    <p:sldId id="542" r:id="rId86"/>
    <p:sldId id="543" r:id="rId87"/>
    <p:sldId id="473" r:id="rId88"/>
    <p:sldId id="475" r:id="rId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1" d="100"/>
          <a:sy n="61" d="100"/>
        </p:scale>
        <p:origin x="1440"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handoutMaster" Target="handoutMasters/handoutMaster1.xml"/><Relationship Id="rId9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 Deepak S Sakkari Assistant Professor( CSE)" userId="6d73bcb8-5d92-40b8-9132-40f6303b79fc" providerId="ADAL" clId="{6A6CE88C-C1CC-4F3A-B486-05240001B6BF}"/>
    <pc:docChg chg="undo custSel delSld modSld modMainMaster">
      <pc:chgData name="Dr. Deepak S Sakkari Assistant Professor( CSE)" userId="6d73bcb8-5d92-40b8-9132-40f6303b79fc" providerId="ADAL" clId="{6A6CE88C-C1CC-4F3A-B486-05240001B6BF}" dt="2020-08-16T18:15:17.333" v="987" actId="1038"/>
      <pc:docMkLst>
        <pc:docMk/>
      </pc:docMkLst>
      <pc:sldChg chg="modSp">
        <pc:chgData name="Dr. Deepak S Sakkari Assistant Professor( CSE)" userId="6d73bcb8-5d92-40b8-9132-40f6303b79fc" providerId="ADAL" clId="{6A6CE88C-C1CC-4F3A-B486-05240001B6BF}" dt="2020-08-16T17:23:01.850" v="61" actId="404"/>
        <pc:sldMkLst>
          <pc:docMk/>
          <pc:sldMk cId="644196155" sldId="257"/>
        </pc:sldMkLst>
        <pc:spChg chg="mod">
          <ac:chgData name="Dr. Deepak S Sakkari Assistant Professor( CSE)" userId="6d73bcb8-5d92-40b8-9132-40f6303b79fc" providerId="ADAL" clId="{6A6CE88C-C1CC-4F3A-B486-05240001B6BF}" dt="2020-08-16T17:23:01.850" v="61" actId="404"/>
          <ac:spMkLst>
            <pc:docMk/>
            <pc:sldMk cId="644196155" sldId="257"/>
            <ac:spMk id="3" creationId="{00000000-0000-0000-0000-000000000000}"/>
          </ac:spMkLst>
        </pc:spChg>
      </pc:sldChg>
      <pc:sldChg chg="modSp mod">
        <pc:chgData name="Dr. Deepak S Sakkari Assistant Professor( CSE)" userId="6d73bcb8-5d92-40b8-9132-40f6303b79fc" providerId="ADAL" clId="{6A6CE88C-C1CC-4F3A-B486-05240001B6BF}" dt="2020-08-16T17:29:27.503" v="93" actId="948"/>
        <pc:sldMkLst>
          <pc:docMk/>
          <pc:sldMk cId="799294713" sldId="258"/>
        </pc:sldMkLst>
        <pc:spChg chg="mod">
          <ac:chgData name="Dr. Deepak S Sakkari Assistant Professor( CSE)" userId="6d73bcb8-5d92-40b8-9132-40f6303b79fc" providerId="ADAL" clId="{6A6CE88C-C1CC-4F3A-B486-05240001B6BF}" dt="2020-08-16T17:29:27.503" v="93" actId="948"/>
          <ac:spMkLst>
            <pc:docMk/>
            <pc:sldMk cId="799294713" sldId="258"/>
            <ac:spMk id="3" creationId="{00000000-0000-0000-0000-000000000000}"/>
          </ac:spMkLst>
        </pc:spChg>
      </pc:sldChg>
      <pc:sldChg chg="modSp del mod">
        <pc:chgData name="Dr. Deepak S Sakkari Assistant Professor( CSE)" userId="6d73bcb8-5d92-40b8-9132-40f6303b79fc" providerId="ADAL" clId="{6A6CE88C-C1CC-4F3A-B486-05240001B6BF}" dt="2020-08-16T17:29:41.157" v="94" actId="2696"/>
        <pc:sldMkLst>
          <pc:docMk/>
          <pc:sldMk cId="2963534272" sldId="259"/>
        </pc:sldMkLst>
        <pc:spChg chg="mod">
          <ac:chgData name="Dr. Deepak S Sakkari Assistant Professor( CSE)" userId="6d73bcb8-5d92-40b8-9132-40f6303b79fc" providerId="ADAL" clId="{6A6CE88C-C1CC-4F3A-B486-05240001B6BF}" dt="2020-08-16T17:28:28.561" v="87" actId="21"/>
          <ac:spMkLst>
            <pc:docMk/>
            <pc:sldMk cId="2963534272" sldId="259"/>
            <ac:spMk id="3" creationId="{00000000-0000-0000-0000-000000000000}"/>
          </ac:spMkLst>
        </pc:spChg>
      </pc:sldChg>
      <pc:sldChg chg="modSp mod">
        <pc:chgData name="Dr. Deepak S Sakkari Assistant Professor( CSE)" userId="6d73bcb8-5d92-40b8-9132-40f6303b79fc" providerId="ADAL" clId="{6A6CE88C-C1CC-4F3A-B486-05240001B6BF}" dt="2020-08-16T17:30:03.381" v="98" actId="20577"/>
        <pc:sldMkLst>
          <pc:docMk/>
          <pc:sldMk cId="3981172752" sldId="260"/>
        </pc:sldMkLst>
        <pc:spChg chg="mod">
          <ac:chgData name="Dr. Deepak S Sakkari Assistant Professor( CSE)" userId="6d73bcb8-5d92-40b8-9132-40f6303b79fc" providerId="ADAL" clId="{6A6CE88C-C1CC-4F3A-B486-05240001B6BF}" dt="2020-08-16T17:30:03.381" v="98" actId="20577"/>
          <ac:spMkLst>
            <pc:docMk/>
            <pc:sldMk cId="3981172752" sldId="260"/>
            <ac:spMk id="3" creationId="{00000000-0000-0000-0000-000000000000}"/>
          </ac:spMkLst>
        </pc:spChg>
      </pc:sldChg>
      <pc:sldChg chg="modSp del">
        <pc:chgData name="Dr. Deepak S Sakkari Assistant Professor( CSE)" userId="6d73bcb8-5d92-40b8-9132-40f6303b79fc" providerId="ADAL" clId="{6A6CE88C-C1CC-4F3A-B486-05240001B6BF}" dt="2020-08-16T17:30:44.627" v="99" actId="2696"/>
        <pc:sldMkLst>
          <pc:docMk/>
          <pc:sldMk cId="3009021097" sldId="261"/>
        </pc:sldMkLst>
        <pc:spChg chg="mod">
          <ac:chgData name="Dr. Deepak S Sakkari Assistant Professor( CSE)" userId="6d73bcb8-5d92-40b8-9132-40f6303b79fc" providerId="ADAL" clId="{6A6CE88C-C1CC-4F3A-B486-05240001B6BF}" dt="2020-08-16T17:24:40.253" v="69" actId="404"/>
          <ac:spMkLst>
            <pc:docMk/>
            <pc:sldMk cId="3009021097" sldId="261"/>
            <ac:spMk id="3" creationId="{00000000-0000-0000-0000-000000000000}"/>
          </ac:spMkLst>
        </pc:spChg>
      </pc:sldChg>
      <pc:sldChg chg="modSp">
        <pc:chgData name="Dr. Deepak S Sakkari Assistant Professor( CSE)" userId="6d73bcb8-5d92-40b8-9132-40f6303b79fc" providerId="ADAL" clId="{6A6CE88C-C1CC-4F3A-B486-05240001B6BF}" dt="2020-08-16T17:24:56.926" v="72" actId="404"/>
        <pc:sldMkLst>
          <pc:docMk/>
          <pc:sldMk cId="1345660431" sldId="262"/>
        </pc:sldMkLst>
        <pc:spChg chg="mod">
          <ac:chgData name="Dr. Deepak S Sakkari Assistant Professor( CSE)" userId="6d73bcb8-5d92-40b8-9132-40f6303b79fc" providerId="ADAL" clId="{6A6CE88C-C1CC-4F3A-B486-05240001B6BF}" dt="2020-08-16T17:24:56.926" v="72" actId="404"/>
          <ac:spMkLst>
            <pc:docMk/>
            <pc:sldMk cId="1345660431" sldId="262"/>
            <ac:spMk id="3" creationId="{00000000-0000-0000-0000-000000000000}"/>
          </ac:spMkLst>
        </pc:spChg>
      </pc:sldChg>
      <pc:sldChg chg="modSp mod">
        <pc:chgData name="Dr. Deepak S Sakkari Assistant Professor( CSE)" userId="6d73bcb8-5d92-40b8-9132-40f6303b79fc" providerId="ADAL" clId="{6A6CE88C-C1CC-4F3A-B486-05240001B6BF}" dt="2020-08-16T17:32:48.352" v="105" actId="20577"/>
        <pc:sldMkLst>
          <pc:docMk/>
          <pc:sldMk cId="2264661524" sldId="263"/>
        </pc:sldMkLst>
        <pc:spChg chg="mod">
          <ac:chgData name="Dr. Deepak S Sakkari Assistant Professor( CSE)" userId="6d73bcb8-5d92-40b8-9132-40f6303b79fc" providerId="ADAL" clId="{6A6CE88C-C1CC-4F3A-B486-05240001B6BF}" dt="2020-08-16T17:32:48.352" v="105" actId="20577"/>
          <ac:spMkLst>
            <pc:docMk/>
            <pc:sldMk cId="2264661524" sldId="263"/>
            <ac:spMk id="3" creationId="{00000000-0000-0000-0000-000000000000}"/>
          </ac:spMkLst>
        </pc:spChg>
      </pc:sldChg>
      <pc:sldChg chg="modSp mod">
        <pc:chgData name="Dr. Deepak S Sakkari Assistant Professor( CSE)" userId="6d73bcb8-5d92-40b8-9132-40f6303b79fc" providerId="ADAL" clId="{6A6CE88C-C1CC-4F3A-B486-05240001B6BF}" dt="2020-08-16T17:33:55.233" v="118" actId="20577"/>
        <pc:sldMkLst>
          <pc:docMk/>
          <pc:sldMk cId="2700791281" sldId="264"/>
        </pc:sldMkLst>
        <pc:spChg chg="mod">
          <ac:chgData name="Dr. Deepak S Sakkari Assistant Professor( CSE)" userId="6d73bcb8-5d92-40b8-9132-40f6303b79fc" providerId="ADAL" clId="{6A6CE88C-C1CC-4F3A-B486-05240001B6BF}" dt="2020-08-16T17:33:55.233" v="118" actId="20577"/>
          <ac:spMkLst>
            <pc:docMk/>
            <pc:sldMk cId="2700791281" sldId="264"/>
            <ac:spMk id="3" creationId="{00000000-0000-0000-0000-000000000000}"/>
          </ac:spMkLst>
        </pc:spChg>
      </pc:sldChg>
      <pc:sldChg chg="modSp del">
        <pc:chgData name="Dr. Deepak S Sakkari Assistant Professor( CSE)" userId="6d73bcb8-5d92-40b8-9132-40f6303b79fc" providerId="ADAL" clId="{6A6CE88C-C1CC-4F3A-B486-05240001B6BF}" dt="2020-08-16T17:34:31.051" v="119" actId="2696"/>
        <pc:sldMkLst>
          <pc:docMk/>
          <pc:sldMk cId="656789598" sldId="265"/>
        </pc:sldMkLst>
        <pc:spChg chg="mod">
          <ac:chgData name="Dr. Deepak S Sakkari Assistant Professor( CSE)" userId="6d73bcb8-5d92-40b8-9132-40f6303b79fc" providerId="ADAL" clId="{6A6CE88C-C1CC-4F3A-B486-05240001B6BF}" dt="2020-08-16T17:33:11.076" v="108" actId="404"/>
          <ac:spMkLst>
            <pc:docMk/>
            <pc:sldMk cId="656789598" sldId="265"/>
            <ac:spMk id="3" creationId="{00000000-0000-0000-0000-000000000000}"/>
          </ac:spMkLst>
        </pc:spChg>
      </pc:sldChg>
      <pc:sldChg chg="modSp">
        <pc:chgData name="Dr. Deepak S Sakkari Assistant Professor( CSE)" userId="6d73bcb8-5d92-40b8-9132-40f6303b79fc" providerId="ADAL" clId="{6A6CE88C-C1CC-4F3A-B486-05240001B6BF}" dt="2020-08-16T17:34:51.629" v="123" actId="1076"/>
        <pc:sldMkLst>
          <pc:docMk/>
          <pc:sldMk cId="1334666043" sldId="266"/>
        </pc:sldMkLst>
        <pc:spChg chg="mod">
          <ac:chgData name="Dr. Deepak S Sakkari Assistant Professor( CSE)" userId="6d73bcb8-5d92-40b8-9132-40f6303b79fc" providerId="ADAL" clId="{6A6CE88C-C1CC-4F3A-B486-05240001B6BF}" dt="2020-08-16T17:34:45.323" v="122" actId="404"/>
          <ac:spMkLst>
            <pc:docMk/>
            <pc:sldMk cId="1334666043" sldId="266"/>
            <ac:spMk id="7" creationId="{00000000-0000-0000-0000-000000000000}"/>
          </ac:spMkLst>
        </pc:spChg>
        <pc:picChg chg="mod">
          <ac:chgData name="Dr. Deepak S Sakkari Assistant Professor( CSE)" userId="6d73bcb8-5d92-40b8-9132-40f6303b79fc" providerId="ADAL" clId="{6A6CE88C-C1CC-4F3A-B486-05240001B6BF}" dt="2020-08-16T17:34:51.629" v="123" actId="1076"/>
          <ac:picMkLst>
            <pc:docMk/>
            <pc:sldMk cId="1334666043" sldId="266"/>
            <ac:picMk id="1025" creationId="{00000000-0000-0000-0000-000000000000}"/>
          </ac:picMkLst>
        </pc:picChg>
      </pc:sldChg>
      <pc:sldChg chg="modSp mod">
        <pc:chgData name="Dr. Deepak S Sakkari Assistant Professor( CSE)" userId="6d73bcb8-5d92-40b8-9132-40f6303b79fc" providerId="ADAL" clId="{6A6CE88C-C1CC-4F3A-B486-05240001B6BF}" dt="2020-08-16T17:41:22.280" v="339" actId="1076"/>
        <pc:sldMkLst>
          <pc:docMk/>
          <pc:sldMk cId="3898763255" sldId="267"/>
        </pc:sldMkLst>
        <pc:graphicFrameChg chg="mod modGraphic">
          <ac:chgData name="Dr. Deepak S Sakkari Assistant Professor( CSE)" userId="6d73bcb8-5d92-40b8-9132-40f6303b79fc" providerId="ADAL" clId="{6A6CE88C-C1CC-4F3A-B486-05240001B6BF}" dt="2020-08-16T17:41:22.280" v="339" actId="1076"/>
          <ac:graphicFrameMkLst>
            <pc:docMk/>
            <pc:sldMk cId="3898763255" sldId="267"/>
            <ac:graphicFrameMk id="5" creationId="{00000000-0000-0000-0000-000000000000}"/>
          </ac:graphicFrameMkLst>
        </pc:graphicFrameChg>
      </pc:sldChg>
      <pc:sldChg chg="modSp">
        <pc:chgData name="Dr. Deepak S Sakkari Assistant Professor( CSE)" userId="6d73bcb8-5d92-40b8-9132-40f6303b79fc" providerId="ADAL" clId="{6A6CE88C-C1CC-4F3A-B486-05240001B6BF}" dt="2020-08-16T17:41:32.429" v="342" actId="404"/>
        <pc:sldMkLst>
          <pc:docMk/>
          <pc:sldMk cId="201611570" sldId="268"/>
        </pc:sldMkLst>
        <pc:spChg chg="mod">
          <ac:chgData name="Dr. Deepak S Sakkari Assistant Professor( CSE)" userId="6d73bcb8-5d92-40b8-9132-40f6303b79fc" providerId="ADAL" clId="{6A6CE88C-C1CC-4F3A-B486-05240001B6BF}" dt="2020-08-16T17:41:32.429" v="342" actId="404"/>
          <ac:spMkLst>
            <pc:docMk/>
            <pc:sldMk cId="201611570" sldId="268"/>
            <ac:spMk id="3" creationId="{00000000-0000-0000-0000-000000000000}"/>
          </ac:spMkLst>
        </pc:spChg>
      </pc:sldChg>
      <pc:sldChg chg="modSp">
        <pc:chgData name="Dr. Deepak S Sakkari Assistant Professor( CSE)" userId="6d73bcb8-5d92-40b8-9132-40f6303b79fc" providerId="ADAL" clId="{6A6CE88C-C1CC-4F3A-B486-05240001B6BF}" dt="2020-08-16T17:41:50.936" v="345" actId="404"/>
        <pc:sldMkLst>
          <pc:docMk/>
          <pc:sldMk cId="3824667293" sldId="269"/>
        </pc:sldMkLst>
        <pc:spChg chg="mod">
          <ac:chgData name="Dr. Deepak S Sakkari Assistant Professor( CSE)" userId="6d73bcb8-5d92-40b8-9132-40f6303b79fc" providerId="ADAL" clId="{6A6CE88C-C1CC-4F3A-B486-05240001B6BF}" dt="2020-08-16T17:41:50.936" v="345" actId="404"/>
          <ac:spMkLst>
            <pc:docMk/>
            <pc:sldMk cId="3824667293" sldId="269"/>
            <ac:spMk id="3" creationId="{00000000-0000-0000-0000-000000000000}"/>
          </ac:spMkLst>
        </pc:spChg>
      </pc:sldChg>
      <pc:sldChg chg="modSp">
        <pc:chgData name="Dr. Deepak S Sakkari Assistant Professor( CSE)" userId="6d73bcb8-5d92-40b8-9132-40f6303b79fc" providerId="ADAL" clId="{6A6CE88C-C1CC-4F3A-B486-05240001B6BF}" dt="2020-08-16T18:15:17.333" v="987" actId="1038"/>
        <pc:sldMkLst>
          <pc:docMk/>
          <pc:sldMk cId="2570284336" sldId="270"/>
        </pc:sldMkLst>
        <pc:spChg chg="mod">
          <ac:chgData name="Dr. Deepak S Sakkari Assistant Professor( CSE)" userId="6d73bcb8-5d92-40b8-9132-40f6303b79fc" providerId="ADAL" clId="{6A6CE88C-C1CC-4F3A-B486-05240001B6BF}" dt="2020-08-16T17:42:42.286" v="352"/>
          <ac:spMkLst>
            <pc:docMk/>
            <pc:sldMk cId="2570284336" sldId="270"/>
            <ac:spMk id="2" creationId="{00000000-0000-0000-0000-000000000000}"/>
          </ac:spMkLst>
        </pc:spChg>
        <pc:picChg chg="mod">
          <ac:chgData name="Dr. Deepak S Sakkari Assistant Professor( CSE)" userId="6d73bcb8-5d92-40b8-9132-40f6303b79fc" providerId="ADAL" clId="{6A6CE88C-C1CC-4F3A-B486-05240001B6BF}" dt="2020-08-16T18:15:17.333" v="987" actId="1038"/>
          <ac:picMkLst>
            <pc:docMk/>
            <pc:sldMk cId="2570284336" sldId="270"/>
            <ac:picMk id="9" creationId="{00000000-0000-0000-0000-000000000000}"/>
          </ac:picMkLst>
        </pc:picChg>
      </pc:sldChg>
      <pc:sldChg chg="modSp">
        <pc:chgData name="Dr. Deepak S Sakkari Assistant Professor( CSE)" userId="6d73bcb8-5d92-40b8-9132-40f6303b79fc" providerId="ADAL" clId="{6A6CE88C-C1CC-4F3A-B486-05240001B6BF}" dt="2020-08-16T17:44:40.982" v="376" actId="255"/>
        <pc:sldMkLst>
          <pc:docMk/>
          <pc:sldMk cId="564986561" sldId="271"/>
        </pc:sldMkLst>
        <pc:spChg chg="mod">
          <ac:chgData name="Dr. Deepak S Sakkari Assistant Professor( CSE)" userId="6d73bcb8-5d92-40b8-9132-40f6303b79fc" providerId="ADAL" clId="{6A6CE88C-C1CC-4F3A-B486-05240001B6BF}" dt="2020-08-16T17:44:40.982" v="376" actId="255"/>
          <ac:spMkLst>
            <pc:docMk/>
            <pc:sldMk cId="564986561" sldId="271"/>
            <ac:spMk id="3" creationId="{00000000-0000-0000-0000-000000000000}"/>
          </ac:spMkLst>
        </pc:spChg>
      </pc:sldChg>
      <pc:sldChg chg="modSp">
        <pc:chgData name="Dr. Deepak S Sakkari Assistant Professor( CSE)" userId="6d73bcb8-5d92-40b8-9132-40f6303b79fc" providerId="ADAL" clId="{6A6CE88C-C1CC-4F3A-B486-05240001B6BF}" dt="2020-08-16T17:42:04.443" v="348" actId="404"/>
        <pc:sldMkLst>
          <pc:docMk/>
          <pc:sldMk cId="1620829824" sldId="272"/>
        </pc:sldMkLst>
        <pc:spChg chg="mod">
          <ac:chgData name="Dr. Deepak S Sakkari Assistant Professor( CSE)" userId="6d73bcb8-5d92-40b8-9132-40f6303b79fc" providerId="ADAL" clId="{6A6CE88C-C1CC-4F3A-B486-05240001B6BF}" dt="2020-08-16T17:42:04.443" v="348" actId="404"/>
          <ac:spMkLst>
            <pc:docMk/>
            <pc:sldMk cId="1620829824" sldId="272"/>
            <ac:spMk id="3" creationId="{00000000-0000-0000-0000-000000000000}"/>
          </ac:spMkLst>
        </pc:spChg>
      </pc:sldChg>
      <pc:sldChg chg="modSp">
        <pc:chgData name="Dr. Deepak S Sakkari Assistant Professor( CSE)" userId="6d73bcb8-5d92-40b8-9132-40f6303b79fc" providerId="ADAL" clId="{6A6CE88C-C1CC-4F3A-B486-05240001B6BF}" dt="2020-08-16T17:43:54.672" v="373" actId="1036"/>
        <pc:sldMkLst>
          <pc:docMk/>
          <pc:sldMk cId="1806056552" sldId="273"/>
        </pc:sldMkLst>
        <pc:spChg chg="mod">
          <ac:chgData name="Dr. Deepak S Sakkari Assistant Professor( CSE)" userId="6d73bcb8-5d92-40b8-9132-40f6303b79fc" providerId="ADAL" clId="{6A6CE88C-C1CC-4F3A-B486-05240001B6BF}" dt="2020-08-16T17:43:54.672" v="373" actId="1036"/>
          <ac:spMkLst>
            <pc:docMk/>
            <pc:sldMk cId="1806056552" sldId="273"/>
            <ac:spMk id="3" creationId="{00000000-0000-0000-0000-000000000000}"/>
          </ac:spMkLst>
        </pc:spChg>
      </pc:sldChg>
      <pc:sldChg chg="modSp">
        <pc:chgData name="Dr. Deepak S Sakkari Assistant Professor( CSE)" userId="6d73bcb8-5d92-40b8-9132-40f6303b79fc" providerId="ADAL" clId="{6A6CE88C-C1CC-4F3A-B486-05240001B6BF}" dt="2020-08-16T17:43:06.513" v="365" actId="1035"/>
        <pc:sldMkLst>
          <pc:docMk/>
          <pc:sldMk cId="3262299342" sldId="274"/>
        </pc:sldMkLst>
        <pc:spChg chg="mod">
          <ac:chgData name="Dr. Deepak S Sakkari Assistant Professor( CSE)" userId="6d73bcb8-5d92-40b8-9132-40f6303b79fc" providerId="ADAL" clId="{6A6CE88C-C1CC-4F3A-B486-05240001B6BF}" dt="2020-08-16T17:43:06.513" v="365" actId="1035"/>
          <ac:spMkLst>
            <pc:docMk/>
            <pc:sldMk cId="3262299342" sldId="274"/>
            <ac:spMk id="3" creationId="{00000000-0000-0000-0000-000000000000}"/>
          </ac:spMkLst>
        </pc:spChg>
      </pc:sldChg>
      <pc:sldChg chg="del">
        <pc:chgData name="Dr. Deepak S Sakkari Assistant Professor( CSE)" userId="6d73bcb8-5d92-40b8-9132-40f6303b79fc" providerId="ADAL" clId="{6A6CE88C-C1CC-4F3A-B486-05240001B6BF}" dt="2020-08-16T17:43:28.398" v="366" actId="2696"/>
        <pc:sldMkLst>
          <pc:docMk/>
          <pc:sldMk cId="719903367" sldId="275"/>
        </pc:sldMkLst>
      </pc:sldChg>
      <pc:sldChg chg="modSp">
        <pc:chgData name="Dr. Deepak S Sakkari Assistant Professor( CSE)" userId="6d73bcb8-5d92-40b8-9132-40f6303b79fc" providerId="ADAL" clId="{6A6CE88C-C1CC-4F3A-B486-05240001B6BF}" dt="2020-08-16T17:44:51.369" v="378" actId="404"/>
        <pc:sldMkLst>
          <pc:docMk/>
          <pc:sldMk cId="1089540773" sldId="276"/>
        </pc:sldMkLst>
        <pc:spChg chg="mod">
          <ac:chgData name="Dr. Deepak S Sakkari Assistant Professor( CSE)" userId="6d73bcb8-5d92-40b8-9132-40f6303b79fc" providerId="ADAL" clId="{6A6CE88C-C1CC-4F3A-B486-05240001B6BF}" dt="2020-08-16T17:44:51.369" v="378" actId="404"/>
          <ac:spMkLst>
            <pc:docMk/>
            <pc:sldMk cId="1089540773" sldId="276"/>
            <ac:spMk id="3" creationId="{00000000-0000-0000-0000-000000000000}"/>
          </ac:spMkLst>
        </pc:spChg>
      </pc:sldChg>
      <pc:sldChg chg="modSp">
        <pc:chgData name="Dr. Deepak S Sakkari Assistant Professor( CSE)" userId="6d73bcb8-5d92-40b8-9132-40f6303b79fc" providerId="ADAL" clId="{6A6CE88C-C1CC-4F3A-B486-05240001B6BF}" dt="2020-08-16T17:45:07.183" v="381" actId="404"/>
        <pc:sldMkLst>
          <pc:docMk/>
          <pc:sldMk cId="2289095124" sldId="277"/>
        </pc:sldMkLst>
        <pc:spChg chg="mod">
          <ac:chgData name="Dr. Deepak S Sakkari Assistant Professor( CSE)" userId="6d73bcb8-5d92-40b8-9132-40f6303b79fc" providerId="ADAL" clId="{6A6CE88C-C1CC-4F3A-B486-05240001B6BF}" dt="2020-08-16T17:45:07.183" v="381" actId="404"/>
          <ac:spMkLst>
            <pc:docMk/>
            <pc:sldMk cId="2289095124" sldId="277"/>
            <ac:spMk id="3" creationId="{00000000-0000-0000-0000-000000000000}"/>
          </ac:spMkLst>
        </pc:spChg>
      </pc:sldChg>
      <pc:sldChg chg="modSp">
        <pc:chgData name="Dr. Deepak S Sakkari Assistant Professor( CSE)" userId="6d73bcb8-5d92-40b8-9132-40f6303b79fc" providerId="ADAL" clId="{6A6CE88C-C1CC-4F3A-B486-05240001B6BF}" dt="2020-08-16T17:45:42.725" v="502" actId="1076"/>
        <pc:sldMkLst>
          <pc:docMk/>
          <pc:sldMk cId="627609005" sldId="278"/>
        </pc:sldMkLst>
        <pc:picChg chg="mod">
          <ac:chgData name="Dr. Deepak S Sakkari Assistant Professor( CSE)" userId="6d73bcb8-5d92-40b8-9132-40f6303b79fc" providerId="ADAL" clId="{6A6CE88C-C1CC-4F3A-B486-05240001B6BF}" dt="2020-08-16T17:45:42.725" v="502" actId="1076"/>
          <ac:picMkLst>
            <pc:docMk/>
            <pc:sldMk cId="627609005" sldId="278"/>
            <ac:picMk id="2053" creationId="{00000000-0000-0000-0000-000000000000}"/>
          </ac:picMkLst>
        </pc:picChg>
      </pc:sldChg>
      <pc:sldChg chg="modSp mod">
        <pc:chgData name="Dr. Deepak S Sakkari Assistant Professor( CSE)" userId="6d73bcb8-5d92-40b8-9132-40f6303b79fc" providerId="ADAL" clId="{6A6CE88C-C1CC-4F3A-B486-05240001B6BF}" dt="2020-08-16T17:46:51.247" v="511" actId="20577"/>
        <pc:sldMkLst>
          <pc:docMk/>
          <pc:sldMk cId="3001868645" sldId="279"/>
        </pc:sldMkLst>
        <pc:spChg chg="mod">
          <ac:chgData name="Dr. Deepak S Sakkari Assistant Professor( CSE)" userId="6d73bcb8-5d92-40b8-9132-40f6303b79fc" providerId="ADAL" clId="{6A6CE88C-C1CC-4F3A-B486-05240001B6BF}" dt="2020-08-16T17:46:51.247" v="511" actId="20577"/>
          <ac:spMkLst>
            <pc:docMk/>
            <pc:sldMk cId="3001868645" sldId="279"/>
            <ac:spMk id="5" creationId="{00000000-0000-0000-0000-000000000000}"/>
          </ac:spMkLst>
        </pc:spChg>
        <pc:picChg chg="mod">
          <ac:chgData name="Dr. Deepak S Sakkari Assistant Professor( CSE)" userId="6d73bcb8-5d92-40b8-9132-40f6303b79fc" providerId="ADAL" clId="{6A6CE88C-C1CC-4F3A-B486-05240001B6BF}" dt="2020-08-16T17:46:47.816" v="510" actId="1076"/>
          <ac:picMkLst>
            <pc:docMk/>
            <pc:sldMk cId="3001868645" sldId="279"/>
            <ac:picMk id="3075" creationId="{00000000-0000-0000-0000-000000000000}"/>
          </ac:picMkLst>
        </pc:picChg>
      </pc:sldChg>
      <pc:sldChg chg="modSp mod">
        <pc:chgData name="Dr. Deepak S Sakkari Assistant Professor( CSE)" userId="6d73bcb8-5d92-40b8-9132-40f6303b79fc" providerId="ADAL" clId="{6A6CE88C-C1CC-4F3A-B486-05240001B6BF}" dt="2020-08-16T17:49:31.679" v="532" actId="1037"/>
        <pc:sldMkLst>
          <pc:docMk/>
          <pc:sldMk cId="3359797835" sldId="280"/>
        </pc:sldMkLst>
        <pc:spChg chg="mod">
          <ac:chgData name="Dr. Deepak S Sakkari Assistant Professor( CSE)" userId="6d73bcb8-5d92-40b8-9132-40f6303b79fc" providerId="ADAL" clId="{6A6CE88C-C1CC-4F3A-B486-05240001B6BF}" dt="2020-08-16T17:49:21.636" v="529" actId="948"/>
          <ac:spMkLst>
            <pc:docMk/>
            <pc:sldMk cId="3359797835" sldId="280"/>
            <ac:spMk id="5" creationId="{00000000-0000-0000-0000-000000000000}"/>
          </ac:spMkLst>
        </pc:spChg>
        <pc:picChg chg="mod">
          <ac:chgData name="Dr. Deepak S Sakkari Assistant Professor( CSE)" userId="6d73bcb8-5d92-40b8-9132-40f6303b79fc" providerId="ADAL" clId="{6A6CE88C-C1CC-4F3A-B486-05240001B6BF}" dt="2020-08-16T17:49:31.679" v="532" actId="1037"/>
          <ac:picMkLst>
            <pc:docMk/>
            <pc:sldMk cId="3359797835" sldId="280"/>
            <ac:picMk id="4099" creationId="{00000000-0000-0000-0000-000000000000}"/>
          </ac:picMkLst>
        </pc:picChg>
      </pc:sldChg>
      <pc:sldChg chg="modSp mod">
        <pc:chgData name="Dr. Deepak S Sakkari Assistant Professor( CSE)" userId="6d73bcb8-5d92-40b8-9132-40f6303b79fc" providerId="ADAL" clId="{6A6CE88C-C1CC-4F3A-B486-05240001B6BF}" dt="2020-08-16T17:50:36.290" v="541" actId="1076"/>
        <pc:sldMkLst>
          <pc:docMk/>
          <pc:sldMk cId="3154839297" sldId="281"/>
        </pc:sldMkLst>
        <pc:spChg chg="mod">
          <ac:chgData name="Dr. Deepak S Sakkari Assistant Professor( CSE)" userId="6d73bcb8-5d92-40b8-9132-40f6303b79fc" providerId="ADAL" clId="{6A6CE88C-C1CC-4F3A-B486-05240001B6BF}" dt="2020-08-16T17:50:31.162" v="540" actId="404"/>
          <ac:spMkLst>
            <pc:docMk/>
            <pc:sldMk cId="3154839297" sldId="281"/>
            <ac:spMk id="5" creationId="{00000000-0000-0000-0000-000000000000}"/>
          </ac:spMkLst>
        </pc:spChg>
        <pc:picChg chg="mod">
          <ac:chgData name="Dr. Deepak S Sakkari Assistant Professor( CSE)" userId="6d73bcb8-5d92-40b8-9132-40f6303b79fc" providerId="ADAL" clId="{6A6CE88C-C1CC-4F3A-B486-05240001B6BF}" dt="2020-08-16T17:50:36.290" v="541" actId="1076"/>
          <ac:picMkLst>
            <pc:docMk/>
            <pc:sldMk cId="3154839297" sldId="281"/>
            <ac:picMk id="5123" creationId="{00000000-0000-0000-0000-000000000000}"/>
          </ac:picMkLst>
        </pc:picChg>
      </pc:sldChg>
      <pc:sldChg chg="modSp mod">
        <pc:chgData name="Dr. Deepak S Sakkari Assistant Professor( CSE)" userId="6d73bcb8-5d92-40b8-9132-40f6303b79fc" providerId="ADAL" clId="{6A6CE88C-C1CC-4F3A-B486-05240001B6BF}" dt="2020-08-16T17:51:15.441" v="573" actId="1076"/>
        <pc:sldMkLst>
          <pc:docMk/>
          <pc:sldMk cId="513573365" sldId="282"/>
        </pc:sldMkLst>
        <pc:spChg chg="mod">
          <ac:chgData name="Dr. Deepak S Sakkari Assistant Professor( CSE)" userId="6d73bcb8-5d92-40b8-9132-40f6303b79fc" providerId="ADAL" clId="{6A6CE88C-C1CC-4F3A-B486-05240001B6BF}" dt="2020-08-16T17:50:54.056" v="545" actId="20577"/>
          <ac:spMkLst>
            <pc:docMk/>
            <pc:sldMk cId="513573365" sldId="282"/>
            <ac:spMk id="5" creationId="{00000000-0000-0000-0000-000000000000}"/>
          </ac:spMkLst>
        </pc:spChg>
        <pc:picChg chg="mod">
          <ac:chgData name="Dr. Deepak S Sakkari Assistant Professor( CSE)" userId="6d73bcb8-5d92-40b8-9132-40f6303b79fc" providerId="ADAL" clId="{6A6CE88C-C1CC-4F3A-B486-05240001B6BF}" dt="2020-08-16T17:51:15.441" v="573" actId="1076"/>
          <ac:picMkLst>
            <pc:docMk/>
            <pc:sldMk cId="513573365" sldId="282"/>
            <ac:picMk id="6146" creationId="{00000000-0000-0000-0000-000000000000}"/>
          </ac:picMkLst>
        </pc:picChg>
      </pc:sldChg>
      <pc:sldChg chg="modSp mod">
        <pc:chgData name="Dr. Deepak S Sakkari Assistant Professor( CSE)" userId="6d73bcb8-5d92-40b8-9132-40f6303b79fc" providerId="ADAL" clId="{6A6CE88C-C1CC-4F3A-B486-05240001B6BF}" dt="2020-08-16T17:51:53.933" v="580" actId="1076"/>
        <pc:sldMkLst>
          <pc:docMk/>
          <pc:sldMk cId="2125104488" sldId="283"/>
        </pc:sldMkLst>
        <pc:spChg chg="mod">
          <ac:chgData name="Dr. Deepak S Sakkari Assistant Professor( CSE)" userId="6d73bcb8-5d92-40b8-9132-40f6303b79fc" providerId="ADAL" clId="{6A6CE88C-C1CC-4F3A-B486-05240001B6BF}" dt="2020-08-16T17:51:32.939" v="576" actId="404"/>
          <ac:spMkLst>
            <pc:docMk/>
            <pc:sldMk cId="2125104488" sldId="283"/>
            <ac:spMk id="5" creationId="{00000000-0000-0000-0000-000000000000}"/>
          </ac:spMkLst>
        </pc:spChg>
        <pc:picChg chg="mod">
          <ac:chgData name="Dr. Deepak S Sakkari Assistant Professor( CSE)" userId="6d73bcb8-5d92-40b8-9132-40f6303b79fc" providerId="ADAL" clId="{6A6CE88C-C1CC-4F3A-B486-05240001B6BF}" dt="2020-08-16T17:51:53.933" v="580" actId="1076"/>
          <ac:picMkLst>
            <pc:docMk/>
            <pc:sldMk cId="2125104488" sldId="283"/>
            <ac:picMk id="7170" creationId="{00000000-0000-0000-0000-000000000000}"/>
          </ac:picMkLst>
        </pc:picChg>
      </pc:sldChg>
      <pc:sldChg chg="modSp mod">
        <pc:chgData name="Dr. Deepak S Sakkari Assistant Professor( CSE)" userId="6d73bcb8-5d92-40b8-9132-40f6303b79fc" providerId="ADAL" clId="{6A6CE88C-C1CC-4F3A-B486-05240001B6BF}" dt="2020-08-16T17:52:28.860" v="587" actId="1076"/>
        <pc:sldMkLst>
          <pc:docMk/>
          <pc:sldMk cId="3076381061" sldId="284"/>
        </pc:sldMkLst>
        <pc:spChg chg="mod">
          <ac:chgData name="Dr. Deepak S Sakkari Assistant Professor( CSE)" userId="6d73bcb8-5d92-40b8-9132-40f6303b79fc" providerId="ADAL" clId="{6A6CE88C-C1CC-4F3A-B486-05240001B6BF}" dt="2020-08-16T17:52:16.492" v="584" actId="403"/>
          <ac:spMkLst>
            <pc:docMk/>
            <pc:sldMk cId="3076381061" sldId="284"/>
            <ac:spMk id="5" creationId="{00000000-0000-0000-0000-000000000000}"/>
          </ac:spMkLst>
        </pc:spChg>
        <pc:picChg chg="mod">
          <ac:chgData name="Dr. Deepak S Sakkari Assistant Professor( CSE)" userId="6d73bcb8-5d92-40b8-9132-40f6303b79fc" providerId="ADAL" clId="{6A6CE88C-C1CC-4F3A-B486-05240001B6BF}" dt="2020-08-16T17:52:28.860" v="587" actId="1076"/>
          <ac:picMkLst>
            <pc:docMk/>
            <pc:sldMk cId="3076381061" sldId="284"/>
            <ac:picMk id="8195" creationId="{00000000-0000-0000-0000-000000000000}"/>
          </ac:picMkLst>
        </pc:picChg>
      </pc:sldChg>
      <pc:sldChg chg="modSp mod">
        <pc:chgData name="Dr. Deepak S Sakkari Assistant Professor( CSE)" userId="6d73bcb8-5d92-40b8-9132-40f6303b79fc" providerId="ADAL" clId="{6A6CE88C-C1CC-4F3A-B486-05240001B6BF}" dt="2020-08-16T17:53:37.561" v="631" actId="1076"/>
        <pc:sldMkLst>
          <pc:docMk/>
          <pc:sldMk cId="769505814" sldId="285"/>
        </pc:sldMkLst>
        <pc:spChg chg="mod">
          <ac:chgData name="Dr. Deepak S Sakkari Assistant Professor( CSE)" userId="6d73bcb8-5d92-40b8-9132-40f6303b79fc" providerId="ADAL" clId="{6A6CE88C-C1CC-4F3A-B486-05240001B6BF}" dt="2020-08-16T17:53:22.212" v="596" actId="20577"/>
          <ac:spMkLst>
            <pc:docMk/>
            <pc:sldMk cId="769505814" sldId="285"/>
            <ac:spMk id="5" creationId="{00000000-0000-0000-0000-000000000000}"/>
          </ac:spMkLst>
        </pc:spChg>
        <pc:picChg chg="mod">
          <ac:chgData name="Dr. Deepak S Sakkari Assistant Professor( CSE)" userId="6d73bcb8-5d92-40b8-9132-40f6303b79fc" providerId="ADAL" clId="{6A6CE88C-C1CC-4F3A-B486-05240001B6BF}" dt="2020-08-16T17:53:37.561" v="631" actId="1076"/>
          <ac:picMkLst>
            <pc:docMk/>
            <pc:sldMk cId="769505814" sldId="285"/>
            <ac:picMk id="9219" creationId="{00000000-0000-0000-0000-000000000000}"/>
          </ac:picMkLst>
        </pc:picChg>
      </pc:sldChg>
      <pc:sldChg chg="modSp mod">
        <pc:chgData name="Dr. Deepak S Sakkari Assistant Professor( CSE)" userId="6d73bcb8-5d92-40b8-9132-40f6303b79fc" providerId="ADAL" clId="{6A6CE88C-C1CC-4F3A-B486-05240001B6BF}" dt="2020-08-16T17:52:49.759" v="592" actId="1076"/>
        <pc:sldMkLst>
          <pc:docMk/>
          <pc:sldMk cId="3602984361" sldId="286"/>
        </pc:sldMkLst>
        <pc:spChg chg="mod">
          <ac:chgData name="Dr. Deepak S Sakkari Assistant Professor( CSE)" userId="6d73bcb8-5d92-40b8-9132-40f6303b79fc" providerId="ADAL" clId="{6A6CE88C-C1CC-4F3A-B486-05240001B6BF}" dt="2020-08-16T17:52:45.065" v="591" actId="404"/>
          <ac:spMkLst>
            <pc:docMk/>
            <pc:sldMk cId="3602984361" sldId="286"/>
            <ac:spMk id="5" creationId="{00000000-0000-0000-0000-000000000000}"/>
          </ac:spMkLst>
        </pc:spChg>
        <pc:picChg chg="mod">
          <ac:chgData name="Dr. Deepak S Sakkari Assistant Professor( CSE)" userId="6d73bcb8-5d92-40b8-9132-40f6303b79fc" providerId="ADAL" clId="{6A6CE88C-C1CC-4F3A-B486-05240001B6BF}" dt="2020-08-16T17:52:49.759" v="592" actId="1076"/>
          <ac:picMkLst>
            <pc:docMk/>
            <pc:sldMk cId="3602984361" sldId="286"/>
            <ac:picMk id="9218" creationId="{00000000-0000-0000-0000-000000000000}"/>
          </ac:picMkLst>
        </pc:picChg>
      </pc:sldChg>
      <pc:sldChg chg="modSp mod">
        <pc:chgData name="Dr. Deepak S Sakkari Assistant Professor( CSE)" userId="6d73bcb8-5d92-40b8-9132-40f6303b79fc" providerId="ADAL" clId="{6A6CE88C-C1CC-4F3A-B486-05240001B6BF}" dt="2020-08-16T17:54:29.167" v="657" actId="1036"/>
        <pc:sldMkLst>
          <pc:docMk/>
          <pc:sldMk cId="2829986162" sldId="287"/>
        </pc:sldMkLst>
        <pc:spChg chg="mod">
          <ac:chgData name="Dr. Deepak S Sakkari Assistant Professor( CSE)" userId="6d73bcb8-5d92-40b8-9132-40f6303b79fc" providerId="ADAL" clId="{6A6CE88C-C1CC-4F3A-B486-05240001B6BF}" dt="2020-08-16T17:54:13.453" v="653" actId="6549"/>
          <ac:spMkLst>
            <pc:docMk/>
            <pc:sldMk cId="2829986162" sldId="287"/>
            <ac:spMk id="5" creationId="{00000000-0000-0000-0000-000000000000}"/>
          </ac:spMkLst>
        </pc:spChg>
        <pc:picChg chg="mod">
          <ac:chgData name="Dr. Deepak S Sakkari Assistant Professor( CSE)" userId="6d73bcb8-5d92-40b8-9132-40f6303b79fc" providerId="ADAL" clId="{6A6CE88C-C1CC-4F3A-B486-05240001B6BF}" dt="2020-08-16T17:54:29.167" v="657" actId="1036"/>
          <ac:picMkLst>
            <pc:docMk/>
            <pc:sldMk cId="2829986162" sldId="287"/>
            <ac:picMk id="10242" creationId="{00000000-0000-0000-0000-000000000000}"/>
          </ac:picMkLst>
        </pc:picChg>
      </pc:sldChg>
      <pc:sldChg chg="modSp mod">
        <pc:chgData name="Dr. Deepak S Sakkari Assistant Professor( CSE)" userId="6d73bcb8-5d92-40b8-9132-40f6303b79fc" providerId="ADAL" clId="{6A6CE88C-C1CC-4F3A-B486-05240001B6BF}" dt="2020-08-16T17:55:23.973" v="666" actId="1076"/>
        <pc:sldMkLst>
          <pc:docMk/>
          <pc:sldMk cId="1866790028" sldId="288"/>
        </pc:sldMkLst>
        <pc:spChg chg="mod">
          <ac:chgData name="Dr. Deepak S Sakkari Assistant Professor( CSE)" userId="6d73bcb8-5d92-40b8-9132-40f6303b79fc" providerId="ADAL" clId="{6A6CE88C-C1CC-4F3A-B486-05240001B6BF}" dt="2020-08-16T17:55:16.732" v="665" actId="6549"/>
          <ac:spMkLst>
            <pc:docMk/>
            <pc:sldMk cId="1866790028" sldId="288"/>
            <ac:spMk id="5" creationId="{00000000-0000-0000-0000-000000000000}"/>
          </ac:spMkLst>
        </pc:spChg>
        <pc:picChg chg="mod">
          <ac:chgData name="Dr. Deepak S Sakkari Assistant Professor( CSE)" userId="6d73bcb8-5d92-40b8-9132-40f6303b79fc" providerId="ADAL" clId="{6A6CE88C-C1CC-4F3A-B486-05240001B6BF}" dt="2020-08-16T17:55:23.973" v="666" actId="1076"/>
          <ac:picMkLst>
            <pc:docMk/>
            <pc:sldMk cId="1866790028" sldId="288"/>
            <ac:picMk id="11266" creationId="{00000000-0000-0000-0000-000000000000}"/>
          </ac:picMkLst>
        </pc:picChg>
      </pc:sldChg>
      <pc:sldChg chg="addSp modSp mod">
        <pc:chgData name="Dr. Deepak S Sakkari Assistant Professor( CSE)" userId="6d73bcb8-5d92-40b8-9132-40f6303b79fc" providerId="ADAL" clId="{6A6CE88C-C1CC-4F3A-B486-05240001B6BF}" dt="2020-08-16T17:58:28.723" v="747" actId="1035"/>
        <pc:sldMkLst>
          <pc:docMk/>
          <pc:sldMk cId="3266059444" sldId="289"/>
        </pc:sldMkLst>
        <pc:spChg chg="mod">
          <ac:chgData name="Dr. Deepak S Sakkari Assistant Professor( CSE)" userId="6d73bcb8-5d92-40b8-9132-40f6303b79fc" providerId="ADAL" clId="{6A6CE88C-C1CC-4F3A-B486-05240001B6BF}" dt="2020-08-16T17:57:17.871" v="672" actId="255"/>
          <ac:spMkLst>
            <pc:docMk/>
            <pc:sldMk cId="3266059444" sldId="289"/>
            <ac:spMk id="2" creationId="{00000000-0000-0000-0000-000000000000}"/>
          </ac:spMkLst>
        </pc:spChg>
        <pc:spChg chg="mod">
          <ac:chgData name="Dr. Deepak S Sakkari Assistant Professor( CSE)" userId="6d73bcb8-5d92-40b8-9132-40f6303b79fc" providerId="ADAL" clId="{6A6CE88C-C1CC-4F3A-B486-05240001B6BF}" dt="2020-08-16T17:57:45.493" v="677" actId="20577"/>
          <ac:spMkLst>
            <pc:docMk/>
            <pc:sldMk cId="3266059444" sldId="289"/>
            <ac:spMk id="3" creationId="{00000000-0000-0000-0000-000000000000}"/>
          </ac:spMkLst>
        </pc:spChg>
        <pc:picChg chg="add mod">
          <ac:chgData name="Dr. Deepak S Sakkari Assistant Professor( CSE)" userId="6d73bcb8-5d92-40b8-9132-40f6303b79fc" providerId="ADAL" clId="{6A6CE88C-C1CC-4F3A-B486-05240001B6BF}" dt="2020-08-16T17:58:28.723" v="747" actId="1035"/>
          <ac:picMkLst>
            <pc:docMk/>
            <pc:sldMk cId="3266059444" sldId="289"/>
            <ac:picMk id="7" creationId="{4226936F-2BC6-4083-B1A0-1A7E7C42EC5D}"/>
          </ac:picMkLst>
        </pc:picChg>
      </pc:sldChg>
      <pc:sldChg chg="del">
        <pc:chgData name="Dr. Deepak S Sakkari Assistant Professor( CSE)" userId="6d73bcb8-5d92-40b8-9132-40f6303b79fc" providerId="ADAL" clId="{6A6CE88C-C1CC-4F3A-B486-05240001B6BF}" dt="2020-08-16T17:58:42.160" v="748" actId="2696"/>
        <pc:sldMkLst>
          <pc:docMk/>
          <pc:sldMk cId="2059104741" sldId="290"/>
        </pc:sldMkLst>
      </pc:sldChg>
      <pc:sldChg chg="modSp mod">
        <pc:chgData name="Dr. Deepak S Sakkari Assistant Professor( CSE)" userId="6d73bcb8-5d92-40b8-9132-40f6303b79fc" providerId="ADAL" clId="{6A6CE88C-C1CC-4F3A-B486-05240001B6BF}" dt="2020-08-16T17:59:20.322" v="754" actId="1076"/>
        <pc:sldMkLst>
          <pc:docMk/>
          <pc:sldMk cId="3191863920" sldId="291"/>
        </pc:sldMkLst>
        <pc:spChg chg="mod">
          <ac:chgData name="Dr. Deepak S Sakkari Assistant Professor( CSE)" userId="6d73bcb8-5d92-40b8-9132-40f6303b79fc" providerId="ADAL" clId="{6A6CE88C-C1CC-4F3A-B486-05240001B6BF}" dt="2020-08-16T17:59:11.977" v="753" actId="404"/>
          <ac:spMkLst>
            <pc:docMk/>
            <pc:sldMk cId="3191863920" sldId="291"/>
            <ac:spMk id="3" creationId="{00000000-0000-0000-0000-000000000000}"/>
          </ac:spMkLst>
        </pc:spChg>
        <pc:picChg chg="mod">
          <ac:chgData name="Dr. Deepak S Sakkari Assistant Professor( CSE)" userId="6d73bcb8-5d92-40b8-9132-40f6303b79fc" providerId="ADAL" clId="{6A6CE88C-C1CC-4F3A-B486-05240001B6BF}" dt="2020-08-16T17:59:20.322" v="754" actId="1076"/>
          <ac:picMkLst>
            <pc:docMk/>
            <pc:sldMk cId="3191863920" sldId="291"/>
            <ac:picMk id="13314" creationId="{00000000-0000-0000-0000-000000000000}"/>
          </ac:picMkLst>
        </pc:picChg>
      </pc:sldChg>
      <pc:sldChg chg="modSp mod">
        <pc:chgData name="Dr. Deepak S Sakkari Assistant Professor( CSE)" userId="6d73bcb8-5d92-40b8-9132-40f6303b79fc" providerId="ADAL" clId="{6A6CE88C-C1CC-4F3A-B486-05240001B6BF}" dt="2020-08-16T18:10:50.782" v="804" actId="255"/>
        <pc:sldMkLst>
          <pc:docMk/>
          <pc:sldMk cId="2904947208" sldId="292"/>
        </pc:sldMkLst>
        <pc:spChg chg="mod">
          <ac:chgData name="Dr. Deepak S Sakkari Assistant Professor( CSE)" userId="6d73bcb8-5d92-40b8-9132-40f6303b79fc" providerId="ADAL" clId="{6A6CE88C-C1CC-4F3A-B486-05240001B6BF}" dt="2020-08-16T18:10:50.782" v="804" actId="255"/>
          <ac:spMkLst>
            <pc:docMk/>
            <pc:sldMk cId="2904947208" sldId="292"/>
            <ac:spMk id="3" creationId="{00000000-0000-0000-0000-000000000000}"/>
          </ac:spMkLst>
        </pc:spChg>
      </pc:sldChg>
      <pc:sldChg chg="modSp mod">
        <pc:chgData name="Dr. Deepak S Sakkari Assistant Professor( CSE)" userId="6d73bcb8-5d92-40b8-9132-40f6303b79fc" providerId="ADAL" clId="{6A6CE88C-C1CC-4F3A-B486-05240001B6BF}" dt="2020-08-16T18:01:00.044" v="771" actId="1076"/>
        <pc:sldMkLst>
          <pc:docMk/>
          <pc:sldMk cId="1145221943" sldId="293"/>
        </pc:sldMkLst>
        <pc:spChg chg="mod">
          <ac:chgData name="Dr. Deepak S Sakkari Assistant Professor( CSE)" userId="6d73bcb8-5d92-40b8-9132-40f6303b79fc" providerId="ADAL" clId="{6A6CE88C-C1CC-4F3A-B486-05240001B6BF}" dt="2020-08-16T18:00:50.359" v="769" actId="948"/>
          <ac:spMkLst>
            <pc:docMk/>
            <pc:sldMk cId="1145221943" sldId="293"/>
            <ac:spMk id="3" creationId="{00000000-0000-0000-0000-000000000000}"/>
          </ac:spMkLst>
        </pc:spChg>
        <pc:picChg chg="mod">
          <ac:chgData name="Dr. Deepak S Sakkari Assistant Professor( CSE)" userId="6d73bcb8-5d92-40b8-9132-40f6303b79fc" providerId="ADAL" clId="{6A6CE88C-C1CC-4F3A-B486-05240001B6BF}" dt="2020-08-16T18:00:54.771" v="770" actId="1076"/>
          <ac:picMkLst>
            <pc:docMk/>
            <pc:sldMk cId="1145221943" sldId="293"/>
            <ac:picMk id="14338" creationId="{00000000-0000-0000-0000-000000000000}"/>
          </ac:picMkLst>
        </pc:picChg>
        <pc:picChg chg="mod">
          <ac:chgData name="Dr. Deepak S Sakkari Assistant Professor( CSE)" userId="6d73bcb8-5d92-40b8-9132-40f6303b79fc" providerId="ADAL" clId="{6A6CE88C-C1CC-4F3A-B486-05240001B6BF}" dt="2020-08-16T18:01:00.044" v="771" actId="1076"/>
          <ac:picMkLst>
            <pc:docMk/>
            <pc:sldMk cId="1145221943" sldId="293"/>
            <ac:picMk id="14340" creationId="{00000000-0000-0000-0000-000000000000}"/>
          </ac:picMkLst>
        </pc:picChg>
      </pc:sldChg>
      <pc:sldChg chg="modSp mod">
        <pc:chgData name="Dr. Deepak S Sakkari Assistant Professor( CSE)" userId="6d73bcb8-5d92-40b8-9132-40f6303b79fc" providerId="ADAL" clId="{6A6CE88C-C1CC-4F3A-B486-05240001B6BF}" dt="2020-08-16T18:09:57.766" v="796" actId="313"/>
        <pc:sldMkLst>
          <pc:docMk/>
          <pc:sldMk cId="1457111660" sldId="294"/>
        </pc:sldMkLst>
        <pc:spChg chg="mod">
          <ac:chgData name="Dr. Deepak S Sakkari Assistant Professor( CSE)" userId="6d73bcb8-5d92-40b8-9132-40f6303b79fc" providerId="ADAL" clId="{6A6CE88C-C1CC-4F3A-B486-05240001B6BF}" dt="2020-08-16T18:09:57.766" v="796" actId="313"/>
          <ac:spMkLst>
            <pc:docMk/>
            <pc:sldMk cId="1457111660" sldId="294"/>
            <ac:spMk id="3" creationId="{00000000-0000-0000-0000-000000000000}"/>
          </ac:spMkLst>
        </pc:spChg>
      </pc:sldChg>
      <pc:sldChg chg="del">
        <pc:chgData name="Dr. Deepak S Sakkari Assistant Professor( CSE)" userId="6d73bcb8-5d92-40b8-9132-40f6303b79fc" providerId="ADAL" clId="{6A6CE88C-C1CC-4F3A-B486-05240001B6BF}" dt="2020-08-16T18:11:20.117" v="805" actId="2696"/>
        <pc:sldMkLst>
          <pc:docMk/>
          <pc:sldMk cId="3110987420" sldId="295"/>
        </pc:sldMkLst>
      </pc:sldChg>
      <pc:sldChg chg="modSp mod">
        <pc:chgData name="Dr. Deepak S Sakkari Assistant Professor( CSE)" userId="6d73bcb8-5d92-40b8-9132-40f6303b79fc" providerId="ADAL" clId="{6A6CE88C-C1CC-4F3A-B486-05240001B6BF}" dt="2020-08-16T18:11:54.808" v="811" actId="404"/>
        <pc:sldMkLst>
          <pc:docMk/>
          <pc:sldMk cId="2011300504" sldId="296"/>
        </pc:sldMkLst>
        <pc:spChg chg="mod">
          <ac:chgData name="Dr. Deepak S Sakkari Assistant Professor( CSE)" userId="6d73bcb8-5d92-40b8-9132-40f6303b79fc" providerId="ADAL" clId="{6A6CE88C-C1CC-4F3A-B486-05240001B6BF}" dt="2020-08-16T18:11:54.808" v="811" actId="404"/>
          <ac:spMkLst>
            <pc:docMk/>
            <pc:sldMk cId="2011300504" sldId="296"/>
            <ac:spMk id="3" creationId="{00000000-0000-0000-0000-000000000000}"/>
          </ac:spMkLst>
        </pc:spChg>
      </pc:sldChg>
      <pc:sldChg chg="modSp del mod">
        <pc:chgData name="Dr. Deepak S Sakkari Assistant Professor( CSE)" userId="6d73bcb8-5d92-40b8-9132-40f6303b79fc" providerId="ADAL" clId="{6A6CE88C-C1CC-4F3A-B486-05240001B6BF}" dt="2020-08-16T18:12:16.452" v="813" actId="2696"/>
        <pc:sldMkLst>
          <pc:docMk/>
          <pc:sldMk cId="422380363" sldId="297"/>
        </pc:sldMkLst>
        <pc:spChg chg="mod">
          <ac:chgData name="Dr. Deepak S Sakkari Assistant Professor( CSE)" userId="6d73bcb8-5d92-40b8-9132-40f6303b79fc" providerId="ADAL" clId="{6A6CE88C-C1CC-4F3A-B486-05240001B6BF}" dt="2020-08-16T18:11:47.295" v="808" actId="21"/>
          <ac:spMkLst>
            <pc:docMk/>
            <pc:sldMk cId="422380363" sldId="297"/>
            <ac:spMk id="3" creationId="{00000000-0000-0000-0000-000000000000}"/>
          </ac:spMkLst>
        </pc:spChg>
        <pc:picChg chg="mod">
          <ac:chgData name="Dr. Deepak S Sakkari Assistant Professor( CSE)" userId="6d73bcb8-5d92-40b8-9132-40f6303b79fc" providerId="ADAL" clId="{6A6CE88C-C1CC-4F3A-B486-05240001B6BF}" dt="2020-08-16T18:12:10.728" v="812" actId="1076"/>
          <ac:picMkLst>
            <pc:docMk/>
            <pc:sldMk cId="422380363" sldId="297"/>
            <ac:picMk id="15363" creationId="{00000000-0000-0000-0000-000000000000}"/>
          </ac:picMkLst>
        </pc:picChg>
      </pc:sldChg>
      <pc:sldChg chg="modSp mod">
        <pc:chgData name="Dr. Deepak S Sakkari Assistant Professor( CSE)" userId="6d73bcb8-5d92-40b8-9132-40f6303b79fc" providerId="ADAL" clId="{6A6CE88C-C1CC-4F3A-B486-05240001B6BF}" dt="2020-08-16T18:12:35.971" v="818" actId="20577"/>
        <pc:sldMkLst>
          <pc:docMk/>
          <pc:sldMk cId="761635623" sldId="298"/>
        </pc:sldMkLst>
        <pc:spChg chg="mod">
          <ac:chgData name="Dr. Deepak S Sakkari Assistant Professor( CSE)" userId="6d73bcb8-5d92-40b8-9132-40f6303b79fc" providerId="ADAL" clId="{6A6CE88C-C1CC-4F3A-B486-05240001B6BF}" dt="2020-08-16T18:12:35.971" v="818" actId="20577"/>
          <ac:spMkLst>
            <pc:docMk/>
            <pc:sldMk cId="761635623" sldId="298"/>
            <ac:spMk id="3" creationId="{00000000-0000-0000-0000-000000000000}"/>
          </ac:spMkLst>
        </pc:spChg>
      </pc:sldChg>
      <pc:sldChg chg="modSp">
        <pc:chgData name="Dr. Deepak S Sakkari Assistant Professor( CSE)" userId="6d73bcb8-5d92-40b8-9132-40f6303b79fc" providerId="ADAL" clId="{6A6CE88C-C1CC-4F3A-B486-05240001B6BF}" dt="2020-08-16T18:13:08.143" v="858" actId="1035"/>
        <pc:sldMkLst>
          <pc:docMk/>
          <pc:sldMk cId="2659602100" sldId="299"/>
        </pc:sldMkLst>
        <pc:picChg chg="mod">
          <ac:chgData name="Dr. Deepak S Sakkari Assistant Professor( CSE)" userId="6d73bcb8-5d92-40b8-9132-40f6303b79fc" providerId="ADAL" clId="{6A6CE88C-C1CC-4F3A-B486-05240001B6BF}" dt="2020-08-16T18:13:08.143" v="858" actId="1035"/>
          <ac:picMkLst>
            <pc:docMk/>
            <pc:sldMk cId="2659602100" sldId="299"/>
            <ac:picMk id="16387" creationId="{00000000-0000-0000-0000-000000000000}"/>
          </ac:picMkLst>
        </pc:picChg>
      </pc:sldChg>
      <pc:sldChg chg="modSp">
        <pc:chgData name="Dr. Deepak S Sakkari Assistant Professor( CSE)" userId="6d73bcb8-5d92-40b8-9132-40f6303b79fc" providerId="ADAL" clId="{6A6CE88C-C1CC-4F3A-B486-05240001B6BF}" dt="2020-08-16T18:14:25.007" v="975" actId="732"/>
        <pc:sldMkLst>
          <pc:docMk/>
          <pc:sldMk cId="1639119821" sldId="300"/>
        </pc:sldMkLst>
        <pc:picChg chg="mod">
          <ac:chgData name="Dr. Deepak S Sakkari Assistant Professor( CSE)" userId="6d73bcb8-5d92-40b8-9132-40f6303b79fc" providerId="ADAL" clId="{6A6CE88C-C1CC-4F3A-B486-05240001B6BF}" dt="2020-08-16T18:14:25.007" v="975" actId="732"/>
          <ac:picMkLst>
            <pc:docMk/>
            <pc:sldMk cId="1639119821" sldId="300"/>
            <ac:picMk id="17410" creationId="{00000000-0000-0000-0000-000000000000}"/>
          </ac:picMkLst>
        </pc:picChg>
      </pc:sldChg>
      <pc:sldMasterChg chg="addSp delSp modSp mod modSldLayout">
        <pc:chgData name="Dr. Deepak S Sakkari Assistant Professor( CSE)" userId="6d73bcb8-5d92-40b8-9132-40f6303b79fc" providerId="ADAL" clId="{6A6CE88C-C1CC-4F3A-B486-05240001B6BF}" dt="2020-08-16T17:22:17.156" v="59" actId="2711"/>
        <pc:sldMasterMkLst>
          <pc:docMk/>
          <pc:sldMasterMk cId="2257922174" sldId="2147483684"/>
        </pc:sldMasterMkLst>
        <pc:spChg chg="del">
          <ac:chgData name="Dr. Deepak S Sakkari Assistant Professor( CSE)" userId="6d73bcb8-5d92-40b8-9132-40f6303b79fc" providerId="ADAL" clId="{6A6CE88C-C1CC-4F3A-B486-05240001B6BF}" dt="2020-08-16T17:18:55.997" v="14" actId="478"/>
          <ac:spMkLst>
            <pc:docMk/>
            <pc:sldMasterMk cId="2257922174" sldId="2147483684"/>
            <ac:spMk id="7" creationId="{00000000-0000-0000-0000-000000000000}"/>
          </ac:spMkLst>
        </pc:spChg>
        <pc:spChg chg="mod">
          <ac:chgData name="Dr. Deepak S Sakkari Assistant Professor( CSE)" userId="6d73bcb8-5d92-40b8-9132-40f6303b79fc" providerId="ADAL" clId="{6A6CE88C-C1CC-4F3A-B486-05240001B6BF}" dt="2020-08-16T17:22:09.695" v="58"/>
          <ac:spMkLst>
            <pc:docMk/>
            <pc:sldMasterMk cId="2257922174" sldId="2147483684"/>
            <ac:spMk id="1026" creationId="{00000000-0000-0000-0000-000000000000}"/>
          </ac:spMkLst>
        </pc:spChg>
        <pc:spChg chg="mod">
          <ac:chgData name="Dr. Deepak S Sakkari Assistant Professor( CSE)" userId="6d73bcb8-5d92-40b8-9132-40f6303b79fc" providerId="ADAL" clId="{6A6CE88C-C1CC-4F3A-B486-05240001B6BF}" dt="2020-08-16T17:22:17.156" v="59" actId="2711"/>
          <ac:spMkLst>
            <pc:docMk/>
            <pc:sldMasterMk cId="2257922174" sldId="2147483684"/>
            <ac:spMk id="1027" creationId="{00000000-0000-0000-0000-000000000000}"/>
          </ac:spMkLst>
        </pc:spChg>
        <pc:picChg chg="add">
          <ac:chgData name="Dr. Deepak S Sakkari Assistant Professor( CSE)" userId="6d73bcb8-5d92-40b8-9132-40f6303b79fc" providerId="ADAL" clId="{6A6CE88C-C1CC-4F3A-B486-05240001B6BF}" dt="2020-08-16T17:18:50.359" v="13" actId="22"/>
          <ac:picMkLst>
            <pc:docMk/>
            <pc:sldMasterMk cId="2257922174" sldId="2147483684"/>
            <ac:picMk id="2" creationId="{D556AC99-D25B-44D7-B4D4-56DFBA9A948D}"/>
          </ac:picMkLst>
        </pc:picChg>
        <pc:cxnChg chg="add mod">
          <ac:chgData name="Dr. Deepak S Sakkari Assistant Professor( CSE)" userId="6d73bcb8-5d92-40b8-9132-40f6303b79fc" providerId="ADAL" clId="{6A6CE88C-C1CC-4F3A-B486-05240001B6BF}" dt="2020-08-16T17:20:46.450" v="41" actId="692"/>
          <ac:cxnSpMkLst>
            <pc:docMk/>
            <pc:sldMasterMk cId="2257922174" sldId="2147483684"/>
            <ac:cxnSpMk id="9" creationId="{3B5F36A5-15D8-4D7C-9B1D-11E3C685F0D5}"/>
          </ac:cxnSpMkLst>
        </pc:cxnChg>
        <pc:sldLayoutChg chg="addSp modSp mod">
          <pc:chgData name="Dr. Deepak S Sakkari Assistant Professor( CSE)" userId="6d73bcb8-5d92-40b8-9132-40f6303b79fc" providerId="ADAL" clId="{6A6CE88C-C1CC-4F3A-B486-05240001B6BF}" dt="2020-08-16T17:18:26.126" v="12" actId="1036"/>
          <pc:sldLayoutMkLst>
            <pc:docMk/>
            <pc:sldMasterMk cId="2257922174" sldId="2147483684"/>
            <pc:sldLayoutMk cId="3379957623" sldId="2147483685"/>
          </pc:sldLayoutMkLst>
          <pc:picChg chg="add mod">
            <ac:chgData name="Dr. Deepak S Sakkari Assistant Professor( CSE)" userId="6d73bcb8-5d92-40b8-9132-40f6303b79fc" providerId="ADAL" clId="{6A6CE88C-C1CC-4F3A-B486-05240001B6BF}" dt="2020-08-16T17:18:26.126" v="12" actId="1036"/>
            <ac:picMkLst>
              <pc:docMk/>
              <pc:sldMasterMk cId="2257922174" sldId="2147483684"/>
              <pc:sldLayoutMk cId="3379957623" sldId="2147483685"/>
              <ac:picMk id="8" creationId="{EE652140-DF33-42B2-90EF-9E9B8553CD93}"/>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C24494-34C8-4B85-95EC-EFB8BC02FE7F}" type="datetimeFigureOut">
              <a:rPr lang="en-US" smtClean="0"/>
              <a:t>2/28/2023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BD0F90C-8AF4-4E3E-8FFD-30D2A3D6204D}" type="slidenum">
              <a:rPr lang="en-US" smtClean="0"/>
              <a:t>‹#›</a:t>
            </a:fld>
            <a:endParaRPr lang="en-US"/>
          </a:p>
        </p:txBody>
      </p:sp>
    </p:spTree>
    <p:extLst>
      <p:ext uri="{BB962C8B-B14F-4D97-AF65-F5344CB8AC3E}">
        <p14:creationId xmlns:p14="http://schemas.microsoft.com/office/powerpoint/2010/main" val="33018052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911B5A-781F-4560-A1CC-D59FB8C1A7F6}" type="datetimeFigureOut">
              <a:rPr lang="en-US" smtClean="0"/>
              <a:t>2/28/2023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24ADE7-A6F4-4046-A847-5DCBEEEA65FB}" type="slidenum">
              <a:rPr lang="en-US" smtClean="0"/>
              <a:t>‹#›</a:t>
            </a:fld>
            <a:endParaRPr lang="en-US"/>
          </a:p>
        </p:txBody>
      </p:sp>
    </p:spTree>
    <p:extLst>
      <p:ext uri="{BB962C8B-B14F-4D97-AF65-F5344CB8AC3E}">
        <p14:creationId xmlns:p14="http://schemas.microsoft.com/office/powerpoint/2010/main" val="26778111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24ADE7-A6F4-4046-A847-5DCBEEEA65FB}" type="slidenum">
              <a:rPr lang="en-US" smtClean="0"/>
              <a:t>1</a:t>
            </a:fld>
            <a:endParaRPr lang="en-US"/>
          </a:p>
        </p:txBody>
      </p:sp>
    </p:spTree>
    <p:extLst>
      <p:ext uri="{BB962C8B-B14F-4D97-AF65-F5344CB8AC3E}">
        <p14:creationId xmlns:p14="http://schemas.microsoft.com/office/powerpoint/2010/main" val="2187980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24ADE7-A6F4-4046-A847-5DCBEEEA65FB}" type="slidenum">
              <a:rPr lang="en-US" smtClean="0"/>
              <a:t>77</a:t>
            </a:fld>
            <a:endParaRPr lang="en-US"/>
          </a:p>
        </p:txBody>
      </p:sp>
    </p:spTree>
    <p:extLst>
      <p:ext uri="{BB962C8B-B14F-4D97-AF65-F5344CB8AC3E}">
        <p14:creationId xmlns:p14="http://schemas.microsoft.com/office/powerpoint/2010/main" val="1625925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AAAC5A33-9226-4376-B906-4B0C7752F3F3}" type="datetime1">
              <a:rPr lang="en-US" smtClean="0"/>
              <a:t>2/28/2023</a:t>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pic>
        <p:nvPicPr>
          <p:cNvPr id="8" name="Picture 7">
            <a:extLst>
              <a:ext uri="{FF2B5EF4-FFF2-40B4-BE49-F238E27FC236}">
                <a16:creationId xmlns:a16="http://schemas.microsoft.com/office/drawing/2014/main" id="{EE652140-DF33-42B2-90EF-9E9B8553CD9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551"/>
          <a:stretch/>
        </p:blipFill>
        <p:spPr bwMode="auto">
          <a:xfrm>
            <a:off x="0" y="5616575"/>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9957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B95CB118-406F-4C5F-971C-D01C2075A44F}" type="datetime1">
              <a:rPr lang="en-US" smtClean="0"/>
              <a:t>2/28/2023</a:t>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44776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5891AAB5-29E3-454A-8B27-82FAF9AA8D2C}" type="datetime1">
              <a:rPr lang="en-US" smtClean="0"/>
              <a:t>2/28/2023</a:t>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26411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24AADF8-674F-4E37-AEDC-92DD750D1173}" type="datetime1">
              <a:rPr lang="en-US" smtClean="0"/>
              <a:t>2/28/2023</a:t>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665227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20B81AED-7B70-496A-A12E-823AEFD5C0BB}" type="datetime1">
              <a:rPr lang="en-US" smtClean="0"/>
              <a:t>2/28/2023</a:t>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666071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827E8D6D-3A91-4BD0-9248-7F8660A8F09B}" type="datetime1">
              <a:rPr lang="en-US" smtClean="0"/>
              <a:t>2/28/2023</a:t>
            </a:fld>
            <a:endParaRPr lang="en-US"/>
          </a:p>
        </p:txBody>
      </p:sp>
      <p:sp>
        <p:nvSpPr>
          <p:cNvPr id="6" name="Footer Placeholder 4"/>
          <p:cNvSpPr>
            <a:spLocks noGrp="1"/>
          </p:cNvSpPr>
          <p:nvPr>
            <p:ph type="ftr" sz="quarter" idx="11"/>
          </p:nvPr>
        </p:nvSpPr>
        <p:spPr/>
        <p:txBody>
          <a:bodyPr/>
          <a:lstStyle>
            <a:lvl1pPr>
              <a:defRPr/>
            </a:lvl1pPr>
          </a:lstStyle>
          <a:p>
            <a:r>
              <a:rPr lang="en-US"/>
              <a:t>CSE-367 Data Visualization</a:t>
            </a:r>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49585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E5BBFFE7-CAC9-497A-AAF7-C2922785C649}" type="datetime1">
              <a:rPr lang="en-US" smtClean="0"/>
              <a:t>2/28/2023</a:t>
            </a:fld>
            <a:endParaRPr lang="en-US"/>
          </a:p>
        </p:txBody>
      </p:sp>
      <p:sp>
        <p:nvSpPr>
          <p:cNvPr id="8" name="Footer Placeholder 4"/>
          <p:cNvSpPr>
            <a:spLocks noGrp="1"/>
          </p:cNvSpPr>
          <p:nvPr>
            <p:ph type="ftr" sz="quarter" idx="11"/>
          </p:nvPr>
        </p:nvSpPr>
        <p:spPr/>
        <p:txBody>
          <a:bodyPr/>
          <a:lstStyle>
            <a:lvl1pPr>
              <a:defRPr/>
            </a:lvl1pPr>
          </a:lstStyle>
          <a:p>
            <a:r>
              <a:rPr lang="en-US"/>
              <a:t>CSE-367 Data Visualization</a:t>
            </a:r>
          </a:p>
        </p:txBody>
      </p:sp>
      <p:sp>
        <p:nvSpPr>
          <p:cNvPr id="9"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55612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D1E3908D-C920-449F-B38A-64963E2B48E8}" type="datetime1">
              <a:rPr lang="en-US" smtClean="0"/>
              <a:t>2/28/2023</a:t>
            </a:fld>
            <a:endParaRPr lang="en-US"/>
          </a:p>
        </p:txBody>
      </p:sp>
      <p:sp>
        <p:nvSpPr>
          <p:cNvPr id="4" name="Footer Placeholder 4"/>
          <p:cNvSpPr>
            <a:spLocks noGrp="1"/>
          </p:cNvSpPr>
          <p:nvPr>
            <p:ph type="ftr" sz="quarter" idx="11"/>
          </p:nvPr>
        </p:nvSpPr>
        <p:spPr/>
        <p:txBody>
          <a:bodyPr/>
          <a:lstStyle>
            <a:lvl1pPr>
              <a:defRPr/>
            </a:lvl1pPr>
          </a:lstStyle>
          <a:p>
            <a:r>
              <a:rPr lang="en-US"/>
              <a:t>CSE-367 Data Visualization</a:t>
            </a:r>
          </a:p>
        </p:txBody>
      </p:sp>
      <p:sp>
        <p:nvSpPr>
          <p:cNvPr id="5"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16603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5EFBD9F8-5A17-427A-BB04-9A98943668E8}" type="datetime1">
              <a:rPr lang="en-US" smtClean="0"/>
              <a:t>2/28/2023</a:t>
            </a:fld>
            <a:endParaRPr lang="en-US"/>
          </a:p>
        </p:txBody>
      </p:sp>
      <p:sp>
        <p:nvSpPr>
          <p:cNvPr id="3" name="Footer Placeholder 4"/>
          <p:cNvSpPr>
            <a:spLocks noGrp="1"/>
          </p:cNvSpPr>
          <p:nvPr>
            <p:ph type="ftr" sz="quarter" idx="11"/>
          </p:nvPr>
        </p:nvSpPr>
        <p:spPr/>
        <p:txBody>
          <a:bodyPr/>
          <a:lstStyle>
            <a:lvl1pPr>
              <a:defRPr/>
            </a:lvl1pPr>
          </a:lstStyle>
          <a:p>
            <a:r>
              <a:rPr lang="en-US"/>
              <a:t>CSE-367 Data Visualization</a:t>
            </a:r>
          </a:p>
        </p:txBody>
      </p:sp>
      <p:sp>
        <p:nvSpPr>
          <p:cNvPr id="4"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07572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312DEC6A-E0EE-4392-B80F-E55C5E1190FC}" type="datetime1">
              <a:rPr lang="en-US" smtClean="0"/>
              <a:t>2/28/2023</a:t>
            </a:fld>
            <a:endParaRPr lang="en-US"/>
          </a:p>
        </p:txBody>
      </p:sp>
      <p:sp>
        <p:nvSpPr>
          <p:cNvPr id="6" name="Footer Placeholder 4"/>
          <p:cNvSpPr>
            <a:spLocks noGrp="1"/>
          </p:cNvSpPr>
          <p:nvPr>
            <p:ph type="ftr" sz="quarter" idx="11"/>
          </p:nvPr>
        </p:nvSpPr>
        <p:spPr/>
        <p:txBody>
          <a:bodyPr/>
          <a:lstStyle>
            <a:lvl1pPr>
              <a:defRPr/>
            </a:lvl1pPr>
          </a:lstStyle>
          <a:p>
            <a:r>
              <a:rPr lang="en-US"/>
              <a:t>CSE-367 Data Visualization</a:t>
            </a:r>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487676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C2A688D0-D902-44CB-BD46-3F634243F429}" type="datetime1">
              <a:rPr lang="en-US" smtClean="0"/>
              <a:t>2/28/2023</a:t>
            </a:fld>
            <a:endParaRPr lang="en-US"/>
          </a:p>
        </p:txBody>
      </p:sp>
      <p:sp>
        <p:nvSpPr>
          <p:cNvPr id="6" name="Footer Placeholder 4"/>
          <p:cNvSpPr>
            <a:spLocks noGrp="1"/>
          </p:cNvSpPr>
          <p:nvPr>
            <p:ph type="ftr" sz="quarter" idx="11"/>
          </p:nvPr>
        </p:nvSpPr>
        <p:spPr/>
        <p:txBody>
          <a:bodyPr/>
          <a:lstStyle>
            <a:lvl1pPr>
              <a:defRPr/>
            </a:lvl1pPr>
          </a:lstStyle>
          <a:p>
            <a:r>
              <a:rPr lang="en-US"/>
              <a:t>CSE-367 Data Visualization</a:t>
            </a:r>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242432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30687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110762"/>
            <a:ext cx="8229600" cy="468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81075A-DF51-44C7-B71F-F968B902E6D0}" type="datetime1">
              <a:rPr lang="en-US" smtClean="0"/>
              <a:t>2/28/2023</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CSE-367 Data Visualization</a:t>
            </a: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6F15528-21DE-4FAA-801E-634DDDAF4B2B}" type="slidenum">
              <a:rPr lang="en-US" smtClean="0"/>
              <a:pPr/>
              <a:t>‹#›</a:t>
            </a:fld>
            <a:endParaRPr lang="en-US"/>
          </a:p>
        </p:txBody>
      </p:sp>
      <p:pic>
        <p:nvPicPr>
          <p:cNvPr id="2" name="Picture 1">
            <a:extLst>
              <a:ext uri="{FF2B5EF4-FFF2-40B4-BE49-F238E27FC236}">
                <a16:creationId xmlns:a16="http://schemas.microsoft.com/office/drawing/2014/main" id="{D556AC99-D25B-44D7-B4D4-56DFBA9A948D}"/>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b="15551"/>
          <a:stretch/>
        </p:blipFill>
        <p:spPr bwMode="auto">
          <a:xfrm>
            <a:off x="0" y="5616575"/>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3B5F36A5-15D8-4D7C-9B1D-11E3C685F0D5}"/>
              </a:ext>
            </a:extLst>
          </p:cNvPr>
          <p:cNvCxnSpPr>
            <a:cxnSpLocks/>
          </p:cNvCxnSpPr>
          <p:nvPr userDrawn="1"/>
        </p:nvCxnSpPr>
        <p:spPr>
          <a:xfrm>
            <a:off x="72000" y="1066800"/>
            <a:ext cx="9000000" cy="0"/>
          </a:xfrm>
          <a:prstGeom prst="line">
            <a:avLst/>
          </a:prstGeom>
          <a:ln w="50800" cmpd="thinThick">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9221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Bookman Old Style" panose="02050604050505020204" pitchFamily="18" charset="0"/>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Bookman Old Style" panose="02050604050505020204" pitchFamily="18" charset="0"/>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Bookman Old Style" panose="02050604050505020204" pitchFamily="18" charset="0"/>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brainkart.com/subject/Web-Technology_169/"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6E4517-6C23-48B3-9024-02BD16E6294C}"/>
              </a:ext>
            </a:extLst>
          </p:cNvPr>
          <p:cNvPicPr>
            <a:picLocks noChangeAspect="1"/>
          </p:cNvPicPr>
          <p:nvPr/>
        </p:nvPicPr>
        <p:blipFill>
          <a:blip r:embed="rId3"/>
          <a:stretch>
            <a:fillRect/>
          </a:stretch>
        </p:blipFill>
        <p:spPr>
          <a:xfrm>
            <a:off x="0" y="0"/>
            <a:ext cx="9144000" cy="6858000"/>
          </a:xfrm>
          <a:prstGeom prst="rect">
            <a:avLst/>
          </a:prstGeom>
        </p:spPr>
      </p:pic>
      <p:pic>
        <p:nvPicPr>
          <p:cNvPr id="7" name="Graphic 6">
            <a:extLst>
              <a:ext uri="{FF2B5EF4-FFF2-40B4-BE49-F238E27FC236}">
                <a16:creationId xmlns:a16="http://schemas.microsoft.com/office/drawing/2014/main" id="{D99F73C4-29F8-4839-BE55-9531647113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2460" y="0"/>
            <a:ext cx="7779079" cy="1309350"/>
          </a:xfrm>
          <a:prstGeom prst="rect">
            <a:avLst/>
          </a:prstGeom>
        </p:spPr>
      </p:pic>
      <p:sp>
        <p:nvSpPr>
          <p:cNvPr id="9" name="Title 1">
            <a:extLst>
              <a:ext uri="{FF2B5EF4-FFF2-40B4-BE49-F238E27FC236}">
                <a16:creationId xmlns:a16="http://schemas.microsoft.com/office/drawing/2014/main" id="{95994CEF-AC9F-45F1-B856-7E13245F08BF}"/>
              </a:ext>
            </a:extLst>
          </p:cNvPr>
          <p:cNvSpPr txBox="1">
            <a:spLocks/>
          </p:cNvSpPr>
          <p:nvPr/>
        </p:nvSpPr>
        <p:spPr bwMode="auto">
          <a:xfrm>
            <a:off x="0" y="1329546"/>
            <a:ext cx="9144000" cy="1219200"/>
          </a:xfrm>
          <a:prstGeom prst="rect">
            <a:avLst/>
          </a:prstGeom>
          <a:noFill/>
          <a:ln w="12700">
            <a:noFill/>
            <a:miter lim="800000"/>
            <a:headEnd/>
            <a:tailEnd/>
          </a:ln>
        </p:spPr>
        <p:txBody>
          <a:bodyPr vert="horz" wrap="none" lIns="63500" tIns="25400" rIns="63500" bIns="25400" numCol="1" anchor="t" anchorCtr="0" compatLnSpc="1">
            <a:prstTxWarp prst="textNoShape">
              <a:avLst/>
            </a:prstTxWarp>
            <a:noAutofit/>
          </a:bodyPr>
          <a:lstStyle>
            <a:defPPr>
              <a:defRPr lang="en-US"/>
            </a:defPPr>
            <a:lvl1pPr algn="ctr" eaLnBrk="0" fontAlgn="base" hangingPunct="0">
              <a:lnSpc>
                <a:spcPct val="120000"/>
              </a:lnSpc>
              <a:spcBef>
                <a:spcPct val="0"/>
              </a:spcBef>
              <a:spcAft>
                <a:spcPct val="0"/>
              </a:spcAft>
              <a:defRPr sz="2400" b="1">
                <a:latin typeface="Bookman Old Style" panose="02050604050505020204" pitchFamily="18" charset="0"/>
                <a:ea typeface="+mj-ea"/>
                <a:cs typeface="+mj-cs"/>
              </a:defRPr>
            </a:lvl1pPr>
            <a:lvl2pPr eaLnBrk="0" fontAlgn="base" hangingPunct="0">
              <a:lnSpc>
                <a:spcPct val="87000"/>
              </a:lnSpc>
              <a:spcBef>
                <a:spcPct val="0"/>
              </a:spcBef>
              <a:spcAft>
                <a:spcPct val="0"/>
              </a:spcAft>
              <a:defRPr b="1">
                <a:solidFill>
                  <a:schemeClr val="tx2"/>
                </a:solidFill>
                <a:latin typeface="Arial" charset="0"/>
              </a:defRPr>
            </a:lvl2pPr>
            <a:lvl3pPr eaLnBrk="0" fontAlgn="base" hangingPunct="0">
              <a:lnSpc>
                <a:spcPct val="87000"/>
              </a:lnSpc>
              <a:spcBef>
                <a:spcPct val="0"/>
              </a:spcBef>
              <a:spcAft>
                <a:spcPct val="0"/>
              </a:spcAft>
              <a:defRPr b="1">
                <a:solidFill>
                  <a:schemeClr val="tx2"/>
                </a:solidFill>
                <a:latin typeface="Arial" charset="0"/>
              </a:defRPr>
            </a:lvl3pPr>
            <a:lvl4pPr eaLnBrk="0" fontAlgn="base" hangingPunct="0">
              <a:lnSpc>
                <a:spcPct val="87000"/>
              </a:lnSpc>
              <a:spcBef>
                <a:spcPct val="0"/>
              </a:spcBef>
              <a:spcAft>
                <a:spcPct val="0"/>
              </a:spcAft>
              <a:defRPr b="1">
                <a:solidFill>
                  <a:schemeClr val="tx2"/>
                </a:solidFill>
                <a:latin typeface="Arial" charset="0"/>
              </a:defRPr>
            </a:lvl4pPr>
            <a:lvl5pPr eaLnBrk="0" fontAlgn="base" hangingPunct="0">
              <a:lnSpc>
                <a:spcPct val="87000"/>
              </a:lnSpc>
              <a:spcBef>
                <a:spcPct val="0"/>
              </a:spcBef>
              <a:spcAft>
                <a:spcPct val="0"/>
              </a:spcAft>
              <a:defRPr b="1">
                <a:solidFill>
                  <a:schemeClr val="tx2"/>
                </a:solidFill>
                <a:latin typeface="Arial" charset="0"/>
              </a:defRPr>
            </a:lvl5pPr>
            <a:lvl6pPr marL="342900" eaLnBrk="0" fontAlgn="base" hangingPunct="0">
              <a:lnSpc>
                <a:spcPct val="87000"/>
              </a:lnSpc>
              <a:spcBef>
                <a:spcPct val="0"/>
              </a:spcBef>
              <a:spcAft>
                <a:spcPct val="0"/>
              </a:spcAft>
              <a:defRPr b="1">
                <a:solidFill>
                  <a:schemeClr val="tx2"/>
                </a:solidFill>
                <a:latin typeface="Arial" charset="0"/>
              </a:defRPr>
            </a:lvl6pPr>
            <a:lvl7pPr marL="685800" eaLnBrk="0" fontAlgn="base" hangingPunct="0">
              <a:lnSpc>
                <a:spcPct val="87000"/>
              </a:lnSpc>
              <a:spcBef>
                <a:spcPct val="0"/>
              </a:spcBef>
              <a:spcAft>
                <a:spcPct val="0"/>
              </a:spcAft>
              <a:defRPr b="1">
                <a:solidFill>
                  <a:schemeClr val="tx2"/>
                </a:solidFill>
                <a:latin typeface="Arial" charset="0"/>
              </a:defRPr>
            </a:lvl7pPr>
            <a:lvl8pPr marL="1028700" eaLnBrk="0" fontAlgn="base" hangingPunct="0">
              <a:lnSpc>
                <a:spcPct val="87000"/>
              </a:lnSpc>
              <a:spcBef>
                <a:spcPct val="0"/>
              </a:spcBef>
              <a:spcAft>
                <a:spcPct val="0"/>
              </a:spcAft>
              <a:defRPr b="1">
                <a:solidFill>
                  <a:schemeClr val="tx2"/>
                </a:solidFill>
                <a:latin typeface="Arial" charset="0"/>
              </a:defRPr>
            </a:lvl8pPr>
            <a:lvl9pPr marL="1371600" eaLnBrk="0" fontAlgn="base" hangingPunct="0">
              <a:lnSpc>
                <a:spcPct val="87000"/>
              </a:lnSpc>
              <a:spcBef>
                <a:spcPct val="0"/>
              </a:spcBef>
              <a:spcAft>
                <a:spcPct val="0"/>
              </a:spcAft>
              <a:defRPr b="1">
                <a:solidFill>
                  <a:schemeClr val="tx2"/>
                </a:solidFill>
                <a:latin typeface="Arial" charset="0"/>
              </a:defRPr>
            </a:lvl9pPr>
          </a:lstStyle>
          <a:p>
            <a:r>
              <a:rPr lang="en-IN" sz="2800" dirty="0">
                <a:hlinkClick r:id="rId6">
                  <a:extLst>
                    <a:ext uri="{A12FA001-AC4F-418D-AE19-62706E023703}">
                      <ahyp:hlinkClr xmlns:ahyp="http://schemas.microsoft.com/office/drawing/2018/hyperlinkcolor" val="tx"/>
                    </a:ext>
                  </a:extLst>
                </a:hlinkClick>
              </a:rPr>
              <a:t>CSE3006 – NEURAL NETWORK </a:t>
            </a:r>
            <a:br>
              <a:rPr lang="en-IN" sz="2800" dirty="0">
                <a:hlinkClick r:id="rId6">
                  <a:extLst>
                    <a:ext uri="{A12FA001-AC4F-418D-AE19-62706E023703}">
                      <ahyp:hlinkClr xmlns:ahyp="http://schemas.microsoft.com/office/drawing/2018/hyperlinkcolor" val="tx"/>
                    </a:ext>
                  </a:extLst>
                </a:hlinkClick>
              </a:rPr>
            </a:br>
            <a:r>
              <a:rPr lang="en-IN" sz="2800" dirty="0">
                <a:hlinkClick r:id="rId6">
                  <a:extLst>
                    <a:ext uri="{A12FA001-AC4F-418D-AE19-62706E023703}">
                      <ahyp:hlinkClr xmlns:ahyp="http://schemas.microsoft.com/office/drawing/2018/hyperlinkcolor" val="tx"/>
                    </a:ext>
                  </a:extLst>
                </a:hlinkClick>
              </a:rPr>
              <a:t>&amp; FUZZY LOGIC</a:t>
            </a:r>
          </a:p>
          <a:p>
            <a:br>
              <a:rPr lang="en-IN" dirty="0"/>
            </a:br>
            <a:endParaRPr lang="en-IN" dirty="0"/>
          </a:p>
        </p:txBody>
      </p:sp>
      <p:sp>
        <p:nvSpPr>
          <p:cNvPr id="11" name="Subtitle 2">
            <a:extLst>
              <a:ext uri="{FF2B5EF4-FFF2-40B4-BE49-F238E27FC236}">
                <a16:creationId xmlns:a16="http://schemas.microsoft.com/office/drawing/2014/main" id="{767D772C-CE7C-4E6F-8FFF-BDAD62483336}"/>
              </a:ext>
            </a:extLst>
          </p:cNvPr>
          <p:cNvSpPr txBox="1">
            <a:spLocks/>
          </p:cNvSpPr>
          <p:nvPr/>
        </p:nvSpPr>
        <p:spPr bwMode="auto">
          <a:xfrm>
            <a:off x="706474" y="5613718"/>
            <a:ext cx="7772400" cy="899624"/>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fontScale="92500" lnSpcReduction="10000"/>
          </a:bodyPr>
          <a:lstStyle>
            <a:lvl1pPr marL="152400" indent="-152400" algn="l" rtl="0" eaLnBrk="0" fontAlgn="base" hangingPunct="0">
              <a:lnSpc>
                <a:spcPct val="75000"/>
              </a:lnSpc>
              <a:spcBef>
                <a:spcPct val="65000"/>
              </a:spcBef>
              <a:spcAft>
                <a:spcPct val="0"/>
              </a:spcAft>
              <a:buSzPct val="100000"/>
              <a:buFont typeface="Arial" charset="0"/>
              <a:buChar char="•"/>
              <a:defRPr sz="1800" b="1">
                <a:solidFill>
                  <a:schemeClr val="tx1"/>
                </a:solidFill>
                <a:latin typeface="Bookman Old Style" panose="02050604050505020204" pitchFamily="18" charset="0"/>
                <a:ea typeface="+mn-ea"/>
                <a:cs typeface="+mn-cs"/>
              </a:defRPr>
            </a:lvl1pPr>
            <a:lvl2pPr marL="514350" indent="-142875" algn="l" rtl="0" eaLnBrk="0" fontAlgn="base" hangingPunct="0">
              <a:lnSpc>
                <a:spcPct val="85000"/>
              </a:lnSpc>
              <a:spcBef>
                <a:spcPct val="40000"/>
              </a:spcBef>
              <a:spcAft>
                <a:spcPct val="0"/>
              </a:spcAft>
              <a:buSzPct val="100000"/>
              <a:buFont typeface="Courier New" pitchFamily="49" charset="0"/>
              <a:buChar char="o"/>
              <a:defRPr sz="1800" b="1">
                <a:solidFill>
                  <a:schemeClr val="tx1"/>
                </a:solidFill>
                <a:latin typeface="Bookman Old Style" panose="02050604050505020204" pitchFamily="18" charset="0"/>
              </a:defRPr>
            </a:lvl2pPr>
            <a:lvl3pPr marL="942975" indent="-257175" algn="l" rtl="0" eaLnBrk="0" fontAlgn="base" hangingPunct="0">
              <a:lnSpc>
                <a:spcPct val="85000"/>
              </a:lnSpc>
              <a:spcBef>
                <a:spcPct val="40000"/>
              </a:spcBef>
              <a:spcAft>
                <a:spcPct val="0"/>
              </a:spcAft>
              <a:buSzPct val="100000"/>
              <a:buFont typeface="Wingdings" pitchFamily="2" charset="2"/>
              <a:buChar char="Ø"/>
              <a:defRPr sz="1800" b="1">
                <a:solidFill>
                  <a:schemeClr val="tx1"/>
                </a:solidFill>
                <a:latin typeface="Bookman Old Style" panose="02050604050505020204" pitchFamily="18" charset="0"/>
              </a:defRPr>
            </a:lvl3pPr>
            <a:lvl4pPr marL="1285875" indent="-257175" algn="l" rtl="0" eaLnBrk="0" fontAlgn="base" hangingPunct="0">
              <a:spcBef>
                <a:spcPct val="20000"/>
              </a:spcBef>
              <a:spcAft>
                <a:spcPct val="0"/>
              </a:spcAft>
              <a:buChar char="–"/>
              <a:defRPr sz="1500">
                <a:solidFill>
                  <a:schemeClr val="tx1"/>
                </a:solidFill>
                <a:latin typeface="Bookman Old Style" panose="02050604050505020204" pitchFamily="18" charset="0"/>
              </a:defRPr>
            </a:lvl4pPr>
            <a:lvl5pPr marL="1628775" indent="-257175" algn="l" rtl="0" eaLnBrk="0" fontAlgn="base" hangingPunct="0">
              <a:spcBef>
                <a:spcPct val="20000"/>
              </a:spcBef>
              <a:spcAft>
                <a:spcPct val="0"/>
              </a:spcAft>
              <a:buChar char="»"/>
              <a:defRPr sz="1500">
                <a:solidFill>
                  <a:schemeClr val="tx1"/>
                </a:solidFill>
                <a:latin typeface="Bookman Old Style" panose="02050604050505020204" pitchFamily="18" charset="0"/>
              </a:defRPr>
            </a:lvl5pPr>
            <a:lvl6pPr marL="1971675" indent="-257175" algn="l" rtl="0" fontAlgn="base">
              <a:spcBef>
                <a:spcPct val="20000"/>
              </a:spcBef>
              <a:spcAft>
                <a:spcPct val="0"/>
              </a:spcAft>
              <a:buChar char="»"/>
              <a:defRPr sz="1500">
                <a:solidFill>
                  <a:schemeClr val="tx1"/>
                </a:solidFill>
                <a:latin typeface="Times New Roman" charset="0"/>
              </a:defRPr>
            </a:lvl6pPr>
            <a:lvl7pPr marL="2314575" indent="-257175" algn="l" rtl="0" fontAlgn="base">
              <a:spcBef>
                <a:spcPct val="20000"/>
              </a:spcBef>
              <a:spcAft>
                <a:spcPct val="0"/>
              </a:spcAft>
              <a:buChar char="»"/>
              <a:defRPr sz="1500">
                <a:solidFill>
                  <a:schemeClr val="tx1"/>
                </a:solidFill>
                <a:latin typeface="Times New Roman" charset="0"/>
              </a:defRPr>
            </a:lvl7pPr>
            <a:lvl8pPr marL="2657475" indent="-257175" algn="l" rtl="0" fontAlgn="base">
              <a:spcBef>
                <a:spcPct val="20000"/>
              </a:spcBef>
              <a:spcAft>
                <a:spcPct val="0"/>
              </a:spcAft>
              <a:buChar char="»"/>
              <a:defRPr sz="1500">
                <a:solidFill>
                  <a:schemeClr val="tx1"/>
                </a:solidFill>
                <a:latin typeface="Times New Roman" charset="0"/>
              </a:defRPr>
            </a:lvl8pPr>
            <a:lvl9pPr marL="3000375" indent="-257175" algn="l" rtl="0" fontAlgn="base">
              <a:spcBef>
                <a:spcPct val="20000"/>
              </a:spcBef>
              <a:spcAft>
                <a:spcPct val="0"/>
              </a:spcAft>
              <a:buChar char="»"/>
              <a:defRPr sz="1500">
                <a:solidFill>
                  <a:schemeClr val="tx1"/>
                </a:solidFill>
                <a:latin typeface="Times New Roman" charset="0"/>
              </a:defRPr>
            </a:lvl9pPr>
          </a:lstStyle>
          <a:p>
            <a:pPr marL="0" indent="0" algn="ctr">
              <a:lnSpc>
                <a:spcPct val="120000"/>
              </a:lnSpc>
              <a:spcBef>
                <a:spcPts val="0"/>
              </a:spcBef>
              <a:buNone/>
            </a:pPr>
            <a:r>
              <a:rPr lang="en-IN" sz="2000" kern="0" dirty="0"/>
              <a:t>Department of Computer Science Engineering</a:t>
            </a:r>
          </a:p>
          <a:p>
            <a:pPr marL="0" indent="0" algn="ctr">
              <a:lnSpc>
                <a:spcPct val="120000"/>
              </a:lnSpc>
              <a:spcBef>
                <a:spcPts val="0"/>
              </a:spcBef>
              <a:buNone/>
            </a:pPr>
            <a:r>
              <a:rPr lang="en-IN" sz="3600" kern="0" dirty="0"/>
              <a:t>School of Engineering</a:t>
            </a:r>
          </a:p>
        </p:txBody>
      </p:sp>
    </p:spTree>
    <p:extLst>
      <p:ext uri="{BB962C8B-B14F-4D97-AF65-F5344CB8AC3E}">
        <p14:creationId xmlns:p14="http://schemas.microsoft.com/office/powerpoint/2010/main" val="3470910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01FB-E13E-19EE-EA3F-3AB44399D539}"/>
              </a:ext>
            </a:extLst>
          </p:cNvPr>
          <p:cNvSpPr>
            <a:spLocks noGrp="1"/>
          </p:cNvSpPr>
          <p:nvPr>
            <p:ph type="title"/>
          </p:nvPr>
        </p:nvSpPr>
        <p:spPr>
          <a:xfrm>
            <a:off x="514350" y="959644"/>
            <a:ext cx="7886700" cy="994172"/>
          </a:xfrm>
        </p:spPr>
        <p:txBody>
          <a:bodyPr/>
          <a:lstStyle/>
          <a:p>
            <a:r>
              <a:rPr lang="en-US" sz="2400" dirty="0">
                <a:latin typeface="Times New Roman" panose="02020603050405020304" pitchFamily="18" charset="0"/>
                <a:cs typeface="Times New Roman" panose="02020603050405020304" pitchFamily="18" charset="0"/>
              </a:rPr>
              <a:t>History of Neural Networks</a:t>
            </a:r>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D13A665-CEE0-E6E7-3BCB-53B7017E2441}"/>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3A84D748-53D8-BE9F-EF3A-32E725235C77}"/>
              </a:ext>
            </a:extLst>
          </p:cNvPr>
          <p:cNvSpPr>
            <a:spLocks noGrp="1"/>
          </p:cNvSpPr>
          <p:nvPr>
            <p:ph type="sldNum" sz="quarter" idx="12"/>
          </p:nvPr>
        </p:nvSpPr>
        <p:spPr/>
        <p:txBody>
          <a:bodyPr/>
          <a:lstStyle/>
          <a:p>
            <a:fld id="{B6F15528-21DE-4FAA-801E-634DDDAF4B2B}" type="slidenum">
              <a:rPr lang="en-US" smtClean="0"/>
              <a:pPr/>
              <a:t>10</a:t>
            </a:fld>
            <a:endParaRPr lang="en-US"/>
          </a:p>
        </p:txBody>
      </p:sp>
      <p:pic>
        <p:nvPicPr>
          <p:cNvPr id="8" name="Picture 7">
            <a:extLst>
              <a:ext uri="{FF2B5EF4-FFF2-40B4-BE49-F238E27FC236}">
                <a16:creationId xmlns:a16="http://schemas.microsoft.com/office/drawing/2014/main" id="{E89ED125-4FCB-6EE8-6B54-BB1D6B1EDA51}"/>
              </a:ext>
            </a:extLst>
          </p:cNvPr>
          <p:cNvPicPr>
            <a:picLocks noChangeAspect="1"/>
          </p:cNvPicPr>
          <p:nvPr/>
        </p:nvPicPr>
        <p:blipFill>
          <a:blip r:embed="rId2"/>
          <a:stretch>
            <a:fillRect/>
          </a:stretch>
        </p:blipFill>
        <p:spPr>
          <a:xfrm>
            <a:off x="1714500" y="1771650"/>
            <a:ext cx="5709051" cy="3257550"/>
          </a:xfrm>
          <a:prstGeom prst="rect">
            <a:avLst/>
          </a:prstGeom>
        </p:spPr>
      </p:pic>
    </p:spTree>
    <p:extLst>
      <p:ext uri="{BB962C8B-B14F-4D97-AF65-F5344CB8AC3E}">
        <p14:creationId xmlns:p14="http://schemas.microsoft.com/office/powerpoint/2010/main" val="1707862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01FB-E13E-19EE-EA3F-3AB44399D539}"/>
              </a:ext>
            </a:extLst>
          </p:cNvPr>
          <p:cNvSpPr>
            <a:spLocks noGrp="1"/>
          </p:cNvSpPr>
          <p:nvPr>
            <p:ph type="title"/>
          </p:nvPr>
        </p:nvSpPr>
        <p:spPr>
          <a:xfrm>
            <a:off x="560070" y="870942"/>
            <a:ext cx="7886700" cy="994172"/>
          </a:xfrm>
        </p:spPr>
        <p:txBody>
          <a:bodyPr/>
          <a:lstStyle/>
          <a:p>
            <a:r>
              <a:rPr lang="en-US" sz="2400" dirty="0">
                <a:latin typeface="Times New Roman" panose="02020603050405020304" pitchFamily="18" charset="0"/>
                <a:cs typeface="Times New Roman" panose="02020603050405020304" pitchFamily="18" charset="0"/>
              </a:rPr>
              <a:t>Benefits of Neural Networks</a:t>
            </a:r>
            <a:endParaRPr lang="en-IN"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9953793-813F-F76C-228C-A26B25990A8B}"/>
              </a:ext>
            </a:extLst>
          </p:cNvPr>
          <p:cNvSpPr>
            <a:spLocks noGrp="1"/>
          </p:cNvSpPr>
          <p:nvPr>
            <p:ph idx="1"/>
          </p:nvPr>
        </p:nvSpPr>
        <p:spPr>
          <a:xfrm>
            <a:off x="628650" y="1797248"/>
            <a:ext cx="7886700" cy="3263504"/>
          </a:xfrm>
        </p:spPr>
        <p:txBody>
          <a:bodyPr/>
          <a:lstStyle/>
          <a:p>
            <a:r>
              <a:rPr lang="en-US" sz="1650" dirty="0">
                <a:latin typeface="Times-Roman"/>
              </a:rPr>
              <a:t>Nonlinearity</a:t>
            </a:r>
          </a:p>
          <a:p>
            <a:r>
              <a:rPr lang="en-US" sz="1650" dirty="0">
                <a:latin typeface="Times-Roman"/>
              </a:rPr>
              <a:t>Input-Output Mapping</a:t>
            </a:r>
          </a:p>
          <a:p>
            <a:r>
              <a:rPr lang="en-US" sz="1650" dirty="0">
                <a:latin typeface="Times-Roman"/>
              </a:rPr>
              <a:t>Adaptivity</a:t>
            </a:r>
          </a:p>
          <a:p>
            <a:r>
              <a:rPr lang="en-US" sz="1650" dirty="0">
                <a:latin typeface="Times-Roman"/>
              </a:rPr>
              <a:t>Evidential Response</a:t>
            </a:r>
          </a:p>
          <a:p>
            <a:r>
              <a:rPr lang="en-US" sz="1650" dirty="0">
                <a:latin typeface="Times-Roman"/>
              </a:rPr>
              <a:t>Contextual Information</a:t>
            </a:r>
          </a:p>
          <a:p>
            <a:r>
              <a:rPr lang="en-US" sz="1650" dirty="0">
                <a:latin typeface="Times-Roman"/>
              </a:rPr>
              <a:t>Fault Tolerance</a:t>
            </a:r>
          </a:p>
          <a:p>
            <a:r>
              <a:rPr lang="en-US" sz="1650" dirty="0">
                <a:latin typeface="Times-Roman"/>
              </a:rPr>
              <a:t>VLSI </a:t>
            </a:r>
            <a:r>
              <a:rPr lang="en-US" sz="1650" dirty="0" err="1">
                <a:latin typeface="Times-Roman"/>
              </a:rPr>
              <a:t>Implementability</a:t>
            </a:r>
            <a:endParaRPr lang="en-US" sz="1650" dirty="0">
              <a:latin typeface="Times-Roman"/>
            </a:endParaRPr>
          </a:p>
          <a:p>
            <a:r>
              <a:rPr lang="en-US" sz="1650" dirty="0">
                <a:latin typeface="Times-Roman"/>
              </a:rPr>
              <a:t>Uniformity of Analysis and Design</a:t>
            </a:r>
          </a:p>
          <a:p>
            <a:r>
              <a:rPr lang="en-US" sz="1650" dirty="0">
                <a:latin typeface="Times-Roman"/>
              </a:rPr>
              <a:t>Neurobiological Analogy</a:t>
            </a:r>
          </a:p>
          <a:p>
            <a:endParaRPr lang="en-US" sz="1650" dirty="0">
              <a:latin typeface="Times-Roman"/>
            </a:endParaRPr>
          </a:p>
        </p:txBody>
      </p:sp>
      <p:sp>
        <p:nvSpPr>
          <p:cNvPr id="4" name="Footer Placeholder 3">
            <a:extLst>
              <a:ext uri="{FF2B5EF4-FFF2-40B4-BE49-F238E27FC236}">
                <a16:creationId xmlns:a16="http://schemas.microsoft.com/office/drawing/2014/main" id="{3D13A665-CEE0-E6E7-3BCB-53B7017E2441}"/>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3A84D748-53D8-BE9F-EF3A-32E725235C77}"/>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364043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E6C0F-207B-DF2C-AD27-4EF208E9A99C}"/>
              </a:ext>
            </a:extLst>
          </p:cNvPr>
          <p:cNvSpPr>
            <a:spLocks noGrp="1"/>
          </p:cNvSpPr>
          <p:nvPr>
            <p:ph type="title"/>
          </p:nvPr>
        </p:nvSpPr>
        <p:spPr>
          <a:xfrm>
            <a:off x="603797" y="936183"/>
            <a:ext cx="7886700" cy="994172"/>
          </a:xfrm>
        </p:spPr>
        <p:txBody>
          <a:bodyPr/>
          <a:lstStyle/>
          <a:p>
            <a:r>
              <a:rPr lang="en-IN" dirty="0"/>
              <a:t>Biological Neurons</a:t>
            </a:r>
          </a:p>
        </p:txBody>
      </p:sp>
      <p:sp>
        <p:nvSpPr>
          <p:cNvPr id="3" name="Content Placeholder 2">
            <a:extLst>
              <a:ext uri="{FF2B5EF4-FFF2-40B4-BE49-F238E27FC236}">
                <a16:creationId xmlns:a16="http://schemas.microsoft.com/office/drawing/2014/main" id="{BF6272F9-0484-AE5D-074F-AD17A59B9673}"/>
              </a:ext>
            </a:extLst>
          </p:cNvPr>
          <p:cNvSpPr>
            <a:spLocks noGrp="1"/>
          </p:cNvSpPr>
          <p:nvPr>
            <p:ph idx="1"/>
          </p:nvPr>
        </p:nvSpPr>
        <p:spPr>
          <a:xfrm>
            <a:off x="618536" y="1797248"/>
            <a:ext cx="3450056" cy="3263504"/>
          </a:xfrm>
        </p:spPr>
        <p:txBody>
          <a:bodyPr>
            <a:normAutofit fontScale="40000" lnSpcReduction="20000"/>
          </a:bodyPr>
          <a:lstStyle/>
          <a:p>
            <a:r>
              <a:rPr lang="en-US" dirty="0"/>
              <a:t>Neurons are unique cells in the brain.</a:t>
            </a:r>
          </a:p>
          <a:p>
            <a:r>
              <a:rPr lang="en-US" dirty="0"/>
              <a:t>They carry information throughout the body. </a:t>
            </a:r>
          </a:p>
          <a:p>
            <a:r>
              <a:rPr lang="en-US" dirty="0"/>
              <a:t>Each component of the neuron is crucial. </a:t>
            </a:r>
          </a:p>
          <a:p>
            <a:r>
              <a:rPr lang="en-US" dirty="0"/>
              <a:t>Dendrites, the "hairs" that surround the cell body, transmit data. </a:t>
            </a:r>
          </a:p>
          <a:p>
            <a:r>
              <a:rPr lang="en-US" dirty="0"/>
              <a:t>The cell body integrates data from several dendrites. </a:t>
            </a:r>
          </a:p>
          <a:p>
            <a:r>
              <a:rPr lang="en-US" dirty="0"/>
              <a:t>The message is carried by the long, tail-like axon. </a:t>
            </a:r>
          </a:p>
          <a:p>
            <a:r>
              <a:rPr lang="en-US" dirty="0"/>
              <a:t>From the axon terminals, information "jump" to the next neuron. </a:t>
            </a:r>
            <a:endParaRPr lang="en-IN" dirty="0"/>
          </a:p>
        </p:txBody>
      </p:sp>
      <p:pic>
        <p:nvPicPr>
          <p:cNvPr id="5" name="Picture 4">
            <a:extLst>
              <a:ext uri="{FF2B5EF4-FFF2-40B4-BE49-F238E27FC236}">
                <a16:creationId xmlns:a16="http://schemas.microsoft.com/office/drawing/2014/main" id="{DF356964-0AAD-5AC5-B1A8-13C744F2C655}"/>
              </a:ext>
            </a:extLst>
          </p:cNvPr>
          <p:cNvPicPr>
            <a:picLocks noChangeAspect="1"/>
          </p:cNvPicPr>
          <p:nvPr/>
        </p:nvPicPr>
        <p:blipFill>
          <a:blip r:embed="rId2"/>
          <a:stretch>
            <a:fillRect/>
          </a:stretch>
        </p:blipFill>
        <p:spPr>
          <a:xfrm>
            <a:off x="4606967" y="1797248"/>
            <a:ext cx="3918497" cy="2911617"/>
          </a:xfrm>
          <a:prstGeom prst="rect">
            <a:avLst/>
          </a:prstGeom>
        </p:spPr>
      </p:pic>
    </p:spTree>
    <p:extLst>
      <p:ext uri="{BB962C8B-B14F-4D97-AF65-F5344CB8AC3E}">
        <p14:creationId xmlns:p14="http://schemas.microsoft.com/office/powerpoint/2010/main" val="849814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E6C0F-207B-DF2C-AD27-4EF208E9A99C}"/>
              </a:ext>
            </a:extLst>
          </p:cNvPr>
          <p:cNvSpPr>
            <a:spLocks noGrp="1"/>
          </p:cNvSpPr>
          <p:nvPr>
            <p:ph type="title"/>
          </p:nvPr>
        </p:nvSpPr>
        <p:spPr>
          <a:xfrm>
            <a:off x="603797" y="936183"/>
            <a:ext cx="7886700" cy="994172"/>
          </a:xfrm>
        </p:spPr>
        <p:txBody>
          <a:bodyPr/>
          <a:lstStyle/>
          <a:p>
            <a:r>
              <a:rPr lang="en-IN" dirty="0"/>
              <a:t>Biological Neurons</a:t>
            </a:r>
          </a:p>
        </p:txBody>
      </p:sp>
      <p:pic>
        <p:nvPicPr>
          <p:cNvPr id="7" name="Picture 6">
            <a:extLst>
              <a:ext uri="{FF2B5EF4-FFF2-40B4-BE49-F238E27FC236}">
                <a16:creationId xmlns:a16="http://schemas.microsoft.com/office/drawing/2014/main" id="{419FCA20-2E72-C4F1-FFEF-622E256F7C11}"/>
              </a:ext>
            </a:extLst>
          </p:cNvPr>
          <p:cNvPicPr>
            <a:picLocks noChangeAspect="1"/>
          </p:cNvPicPr>
          <p:nvPr/>
        </p:nvPicPr>
        <p:blipFill>
          <a:blip r:embed="rId2"/>
          <a:stretch>
            <a:fillRect/>
          </a:stretch>
        </p:blipFill>
        <p:spPr>
          <a:xfrm>
            <a:off x="2001527" y="1771650"/>
            <a:ext cx="5269856" cy="3314700"/>
          </a:xfrm>
          <a:prstGeom prst="rect">
            <a:avLst/>
          </a:prstGeom>
        </p:spPr>
      </p:pic>
    </p:spTree>
    <p:extLst>
      <p:ext uri="{BB962C8B-B14F-4D97-AF65-F5344CB8AC3E}">
        <p14:creationId xmlns:p14="http://schemas.microsoft.com/office/powerpoint/2010/main" val="4149140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E6C0F-207B-DF2C-AD27-4EF208E9A99C}"/>
              </a:ext>
            </a:extLst>
          </p:cNvPr>
          <p:cNvSpPr>
            <a:spLocks noGrp="1"/>
          </p:cNvSpPr>
          <p:nvPr>
            <p:ph type="title"/>
          </p:nvPr>
        </p:nvSpPr>
        <p:spPr>
          <a:xfrm>
            <a:off x="603797" y="936183"/>
            <a:ext cx="7886700" cy="994172"/>
          </a:xfrm>
        </p:spPr>
        <p:txBody>
          <a:bodyPr/>
          <a:lstStyle/>
          <a:p>
            <a:r>
              <a:rPr lang="en-IN" dirty="0"/>
              <a:t>Characteristics of Biological Neural Network</a:t>
            </a:r>
          </a:p>
        </p:txBody>
      </p:sp>
      <p:sp>
        <p:nvSpPr>
          <p:cNvPr id="3" name="Content Placeholder 2">
            <a:extLst>
              <a:ext uri="{FF2B5EF4-FFF2-40B4-BE49-F238E27FC236}">
                <a16:creationId xmlns:a16="http://schemas.microsoft.com/office/drawing/2014/main" id="{BF6272F9-0484-AE5D-074F-AD17A59B9673}"/>
              </a:ext>
            </a:extLst>
          </p:cNvPr>
          <p:cNvSpPr>
            <a:spLocks noGrp="1"/>
          </p:cNvSpPr>
          <p:nvPr>
            <p:ph idx="1"/>
          </p:nvPr>
        </p:nvSpPr>
        <p:spPr>
          <a:xfrm>
            <a:off x="618536" y="1797248"/>
            <a:ext cx="8073077" cy="3263504"/>
          </a:xfrm>
        </p:spPr>
        <p:txBody>
          <a:bodyPr>
            <a:normAutofit fontScale="77500" lnSpcReduction="20000"/>
          </a:bodyPr>
          <a:lstStyle/>
          <a:p>
            <a:pPr lvl="1"/>
            <a:r>
              <a:rPr lang="en-US" dirty="0"/>
              <a:t>Many signals are received by the processing element. </a:t>
            </a:r>
          </a:p>
          <a:p>
            <a:pPr lvl="1"/>
            <a:r>
              <a:rPr lang="en-US" dirty="0"/>
              <a:t>Weight at the receiving synapse can change the signal. </a:t>
            </a:r>
          </a:p>
          <a:p>
            <a:pPr lvl="1"/>
            <a:r>
              <a:rPr lang="en-US" dirty="0"/>
              <a:t>The weighted inputs are added in the processing element. </a:t>
            </a:r>
          </a:p>
          <a:p>
            <a:pPr lvl="1"/>
            <a:r>
              <a:rPr lang="en-US" dirty="0"/>
              <a:t>The neuron transmits a single output when the conditions are right (enough input). </a:t>
            </a:r>
          </a:p>
          <a:p>
            <a:pPr lvl="1"/>
            <a:r>
              <a:rPr lang="en-US" dirty="0"/>
              <a:t>A neuron's output may be distributed to a large number of additional neurons (the axon branches). </a:t>
            </a:r>
            <a:endParaRPr lang="en-IN" dirty="0"/>
          </a:p>
        </p:txBody>
      </p:sp>
    </p:spTree>
    <p:extLst>
      <p:ext uri="{BB962C8B-B14F-4D97-AF65-F5344CB8AC3E}">
        <p14:creationId xmlns:p14="http://schemas.microsoft.com/office/powerpoint/2010/main" val="466127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785669-4FCB-45F6-D86C-DCA39197CF11}"/>
              </a:ext>
            </a:extLst>
          </p:cNvPr>
          <p:cNvSpPr>
            <a:spLocks noGrp="1"/>
          </p:cNvSpPr>
          <p:nvPr>
            <p:ph type="title"/>
          </p:nvPr>
        </p:nvSpPr>
        <p:spPr>
          <a:xfrm>
            <a:off x="563680" y="870942"/>
            <a:ext cx="7886700" cy="994172"/>
          </a:xfrm>
        </p:spPr>
        <p:txBody>
          <a:bodyPr/>
          <a:lstStyle/>
          <a:p>
            <a:r>
              <a:rPr lang="en-US" sz="2400" dirty="0">
                <a:latin typeface="Times New Roman" panose="02020603050405020304" pitchFamily="18" charset="0"/>
                <a:cs typeface="Times New Roman" panose="02020603050405020304" pitchFamily="18" charset="0"/>
              </a:rPr>
              <a:t>Comparison between Human Brain and Neural Net</a:t>
            </a:r>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7865524-1681-6C1E-102F-5B9C6D306D94}"/>
              </a:ext>
            </a:extLst>
          </p:cNvPr>
          <p:cNvPicPr>
            <a:picLocks noChangeAspect="1"/>
          </p:cNvPicPr>
          <p:nvPr/>
        </p:nvPicPr>
        <p:blipFill rotWithShape="1">
          <a:blip r:embed="rId2"/>
          <a:srcRect t="1483"/>
          <a:stretch/>
        </p:blipFill>
        <p:spPr>
          <a:xfrm>
            <a:off x="1342520" y="1752400"/>
            <a:ext cx="6143945" cy="3075272"/>
          </a:xfrm>
          <a:prstGeom prst="rect">
            <a:avLst/>
          </a:prstGeom>
        </p:spPr>
      </p:pic>
    </p:spTree>
    <p:extLst>
      <p:ext uri="{BB962C8B-B14F-4D97-AF65-F5344CB8AC3E}">
        <p14:creationId xmlns:p14="http://schemas.microsoft.com/office/powerpoint/2010/main" val="943681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785669-4FCB-45F6-D86C-DCA39197CF11}"/>
              </a:ext>
            </a:extLst>
          </p:cNvPr>
          <p:cNvSpPr>
            <a:spLocks noGrp="1"/>
          </p:cNvSpPr>
          <p:nvPr>
            <p:ph type="title"/>
          </p:nvPr>
        </p:nvSpPr>
        <p:spPr>
          <a:xfrm>
            <a:off x="563680" y="870942"/>
            <a:ext cx="7886700" cy="994172"/>
          </a:xfrm>
        </p:spPr>
        <p:txBody>
          <a:bodyPr/>
          <a:lstStyle/>
          <a:p>
            <a:r>
              <a:rPr lang="en-US" sz="2400" dirty="0">
                <a:latin typeface="Times New Roman" panose="02020603050405020304" pitchFamily="18" charset="0"/>
                <a:cs typeface="Times New Roman" panose="02020603050405020304" pitchFamily="18" charset="0"/>
              </a:rPr>
              <a:t>Comparison between Human Brain and Neural Net</a:t>
            </a:r>
            <a:endParaRPr lang="en-IN"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DC656D6-C368-4F36-A604-C34948A9006E}"/>
              </a:ext>
            </a:extLst>
          </p:cNvPr>
          <p:cNvPicPr>
            <a:picLocks noChangeAspect="1"/>
          </p:cNvPicPr>
          <p:nvPr/>
        </p:nvPicPr>
        <p:blipFill>
          <a:blip r:embed="rId2"/>
          <a:stretch>
            <a:fillRect/>
          </a:stretch>
        </p:blipFill>
        <p:spPr>
          <a:xfrm>
            <a:off x="1472012" y="1740173"/>
            <a:ext cx="5797467" cy="3377655"/>
          </a:xfrm>
          <a:prstGeom prst="rect">
            <a:avLst/>
          </a:prstGeom>
        </p:spPr>
      </p:pic>
    </p:spTree>
    <p:extLst>
      <p:ext uri="{BB962C8B-B14F-4D97-AF65-F5344CB8AC3E}">
        <p14:creationId xmlns:p14="http://schemas.microsoft.com/office/powerpoint/2010/main" val="1680151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A02AC-2CAA-B0A5-6F3F-CDEADC1ACD57}"/>
              </a:ext>
            </a:extLst>
          </p:cNvPr>
          <p:cNvSpPr>
            <a:spLocks noGrp="1"/>
          </p:cNvSpPr>
          <p:nvPr>
            <p:ph type="title"/>
          </p:nvPr>
        </p:nvSpPr>
        <p:spPr>
          <a:xfrm>
            <a:off x="628650" y="806242"/>
            <a:ext cx="7886700" cy="994172"/>
          </a:xfrm>
        </p:spPr>
        <p:txBody>
          <a:bodyPr/>
          <a:lstStyle/>
          <a:p>
            <a:r>
              <a:rPr lang="en-IN" dirty="0">
                <a:latin typeface="Times New Roman" panose="02020603050405020304" pitchFamily="18" charset="0"/>
                <a:cs typeface="Times New Roman" panose="02020603050405020304" pitchFamily="18" charset="0"/>
              </a:rPr>
              <a:t>Artificial Neural Network</a:t>
            </a:r>
          </a:p>
        </p:txBody>
      </p:sp>
      <p:sp>
        <p:nvSpPr>
          <p:cNvPr id="3" name="Content Placeholder 2">
            <a:extLst>
              <a:ext uri="{FF2B5EF4-FFF2-40B4-BE49-F238E27FC236}">
                <a16:creationId xmlns:a16="http://schemas.microsoft.com/office/drawing/2014/main" id="{51C6F16B-2B82-AE87-9E07-4935E7169E21}"/>
              </a:ext>
            </a:extLst>
          </p:cNvPr>
          <p:cNvSpPr>
            <a:spLocks noGrp="1"/>
          </p:cNvSpPr>
          <p:nvPr>
            <p:ph idx="1"/>
          </p:nvPr>
        </p:nvSpPr>
        <p:spPr>
          <a:xfrm>
            <a:off x="628650" y="1797248"/>
            <a:ext cx="7886700" cy="3263504"/>
          </a:xfrm>
        </p:spPr>
        <p:txBody>
          <a:bodyPr>
            <a:normAutofit fontScale="55000" lnSpcReduction="20000"/>
          </a:bodyPr>
          <a:lstStyle/>
          <a:p>
            <a:r>
              <a:rPr lang="en-IN" dirty="0"/>
              <a:t>A artificial neural network is an information-processing system.</a:t>
            </a:r>
          </a:p>
          <a:p>
            <a:r>
              <a:rPr lang="en-IN" dirty="0"/>
              <a:t>It has certain characteristics in common with biological neural networks.</a:t>
            </a:r>
          </a:p>
          <a:p>
            <a:r>
              <a:rPr lang="en-IN" dirty="0"/>
              <a:t>Its is a generalization of mathematical models of human cognition or neural biology, based on the following assumptions:</a:t>
            </a:r>
          </a:p>
          <a:p>
            <a:pPr lvl="1"/>
            <a:r>
              <a:rPr lang="en-IN" dirty="0"/>
              <a:t>Information processing occurs with simple elements called neurons.</a:t>
            </a:r>
          </a:p>
          <a:p>
            <a:pPr lvl="1"/>
            <a:r>
              <a:rPr lang="en-IN" dirty="0"/>
              <a:t>Signals are passed between neurons over connection links.</a:t>
            </a:r>
          </a:p>
          <a:p>
            <a:pPr lvl="1"/>
            <a:r>
              <a:rPr lang="en-IN" dirty="0"/>
              <a:t>Each connection link has an associated weight, which in a typical neural net multiplies the signal transmitted.</a:t>
            </a:r>
          </a:p>
          <a:p>
            <a:pPr lvl="1"/>
            <a:r>
              <a:rPr lang="en-IN" dirty="0"/>
              <a:t>Each neuron applies an activation function to its net input to determine its output signal.</a:t>
            </a:r>
          </a:p>
          <a:p>
            <a:pPr lvl="1"/>
            <a:endParaRPr lang="en-IN" dirty="0"/>
          </a:p>
        </p:txBody>
      </p:sp>
    </p:spTree>
    <p:extLst>
      <p:ext uri="{BB962C8B-B14F-4D97-AF65-F5344CB8AC3E}">
        <p14:creationId xmlns:p14="http://schemas.microsoft.com/office/powerpoint/2010/main" val="4047418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A02AC-2CAA-B0A5-6F3F-CDEADC1ACD57}"/>
              </a:ext>
            </a:extLst>
          </p:cNvPr>
          <p:cNvSpPr>
            <a:spLocks noGrp="1"/>
          </p:cNvSpPr>
          <p:nvPr>
            <p:ph type="title"/>
          </p:nvPr>
        </p:nvSpPr>
        <p:spPr>
          <a:xfrm>
            <a:off x="628650" y="791804"/>
            <a:ext cx="7886700" cy="994172"/>
          </a:xfrm>
        </p:spPr>
        <p:txBody>
          <a:bodyPr/>
          <a:lstStyle/>
          <a:p>
            <a:r>
              <a:rPr lang="en-IN" dirty="0">
                <a:latin typeface="Times New Roman" panose="02020603050405020304" pitchFamily="18" charset="0"/>
                <a:cs typeface="Times New Roman" panose="02020603050405020304" pitchFamily="18" charset="0"/>
              </a:rPr>
              <a:t>Artificial Neural Network</a:t>
            </a:r>
          </a:p>
        </p:txBody>
      </p:sp>
      <p:pic>
        <p:nvPicPr>
          <p:cNvPr id="8" name="Picture 7">
            <a:extLst>
              <a:ext uri="{FF2B5EF4-FFF2-40B4-BE49-F238E27FC236}">
                <a16:creationId xmlns:a16="http://schemas.microsoft.com/office/drawing/2014/main" id="{69DBC28A-3D51-09A3-A342-73BCE311E774}"/>
              </a:ext>
            </a:extLst>
          </p:cNvPr>
          <p:cNvPicPr>
            <a:picLocks noChangeAspect="1"/>
          </p:cNvPicPr>
          <p:nvPr/>
        </p:nvPicPr>
        <p:blipFill>
          <a:blip r:embed="rId2"/>
          <a:stretch>
            <a:fillRect/>
          </a:stretch>
        </p:blipFill>
        <p:spPr>
          <a:xfrm>
            <a:off x="4657189" y="1987310"/>
            <a:ext cx="3858161" cy="1994234"/>
          </a:xfrm>
          <a:prstGeom prst="rect">
            <a:avLst/>
          </a:prstGeom>
        </p:spPr>
      </p:pic>
      <p:sp>
        <p:nvSpPr>
          <p:cNvPr id="10" name="TextBox 9">
            <a:extLst>
              <a:ext uri="{FF2B5EF4-FFF2-40B4-BE49-F238E27FC236}">
                <a16:creationId xmlns:a16="http://schemas.microsoft.com/office/drawing/2014/main" id="{5C39D707-2CA5-F6AB-49E7-E3E61CB45074}"/>
              </a:ext>
            </a:extLst>
          </p:cNvPr>
          <p:cNvSpPr txBox="1"/>
          <p:nvPr/>
        </p:nvSpPr>
        <p:spPr>
          <a:xfrm>
            <a:off x="373580" y="1916279"/>
            <a:ext cx="4283609" cy="2793072"/>
          </a:xfrm>
          <a:prstGeom prst="rect">
            <a:avLst/>
          </a:prstGeom>
          <a:noFill/>
        </p:spPr>
        <p:txBody>
          <a:bodyPr wrap="square">
            <a:spAutoFit/>
          </a:bodyPr>
          <a:lstStyle/>
          <a:p>
            <a:pPr marL="214313" indent="-214313">
              <a:buFont typeface="Arial" panose="020B0604020202020204" pitchFamily="34" charset="0"/>
              <a:buChar char="•"/>
            </a:pPr>
            <a:r>
              <a:rPr lang="en-US" sz="1350" dirty="0"/>
              <a:t>The Perceptron/ Rosenblatt’s Perceptron in the example contains three inputs, x1, x2, and x3. </a:t>
            </a:r>
          </a:p>
          <a:p>
            <a:pPr marL="214313" indent="-214313">
              <a:buFont typeface="Arial" panose="020B0604020202020204" pitchFamily="34" charset="0"/>
              <a:buChar char="•"/>
            </a:pPr>
            <a:r>
              <a:rPr lang="en-US" sz="1350" dirty="0"/>
              <a:t>It might have more or fewer inputs in general. </a:t>
            </a:r>
          </a:p>
          <a:p>
            <a:pPr marL="214313" indent="-214313">
              <a:buFont typeface="Arial" panose="020B0604020202020204" pitchFamily="34" charset="0"/>
              <a:buChar char="•"/>
            </a:pPr>
            <a:r>
              <a:rPr lang="en-US" sz="1350" dirty="0"/>
              <a:t>To compute the outcome, Rosenblatt developed a simple rule. </a:t>
            </a:r>
          </a:p>
          <a:p>
            <a:pPr marL="214313" indent="-214313">
              <a:buFont typeface="Arial" panose="020B0604020202020204" pitchFamily="34" charset="0"/>
              <a:buChar char="•"/>
            </a:pPr>
            <a:r>
              <a:rPr lang="en-US" sz="1350" dirty="0"/>
              <a:t>He created weights, w1, w2, ..., which are actual values that reflect the significance of the various inputs to the output. </a:t>
            </a:r>
          </a:p>
          <a:p>
            <a:pPr marL="214313" indent="-214313">
              <a:buFont typeface="Arial" panose="020B0604020202020204" pitchFamily="34" charset="0"/>
              <a:buChar char="•"/>
            </a:pPr>
            <a:r>
              <a:rPr lang="en-US" sz="1350" dirty="0"/>
              <a:t>The neuron's output, which is either 0 or 1, is decided by whether the weighted sum ∑</a:t>
            </a:r>
            <a:r>
              <a:rPr lang="en-US" sz="1350" dirty="0" err="1"/>
              <a:t>jwjxj</a:t>
            </a:r>
            <a:r>
              <a:rPr lang="en-US" sz="1350" dirty="0"/>
              <a:t> is less than or larger than some threshold number.</a:t>
            </a:r>
          </a:p>
          <a:p>
            <a:pPr marL="214313" indent="-214313">
              <a:buFont typeface="Arial" panose="020B0604020202020204" pitchFamily="34" charset="0"/>
              <a:buChar char="•"/>
            </a:pPr>
            <a:r>
              <a:rPr lang="en-US" sz="1350" dirty="0"/>
              <a:t>A threshold, like weights, is a real number that serves as a neuronal parameter.</a:t>
            </a:r>
            <a:endParaRPr lang="en-IN" sz="1350" dirty="0"/>
          </a:p>
        </p:txBody>
      </p:sp>
    </p:spTree>
    <p:extLst>
      <p:ext uri="{BB962C8B-B14F-4D97-AF65-F5344CB8AC3E}">
        <p14:creationId xmlns:p14="http://schemas.microsoft.com/office/powerpoint/2010/main" val="3269198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01FB-E13E-19EE-EA3F-3AB44399D539}"/>
              </a:ext>
            </a:extLst>
          </p:cNvPr>
          <p:cNvSpPr>
            <a:spLocks noGrp="1"/>
          </p:cNvSpPr>
          <p:nvPr>
            <p:ph type="title"/>
          </p:nvPr>
        </p:nvSpPr>
        <p:spPr>
          <a:xfrm>
            <a:off x="1485900" y="1087408"/>
            <a:ext cx="6343650" cy="536972"/>
          </a:xfrm>
        </p:spPr>
        <p:txBody>
          <a:bodyPr/>
          <a:lstStyle/>
          <a:p>
            <a:r>
              <a:rPr lang="en-US" sz="2400" dirty="0">
                <a:latin typeface="Times New Roman" panose="02020603050405020304" pitchFamily="18" charset="0"/>
                <a:cs typeface="Times New Roman" panose="02020603050405020304" pitchFamily="18" charset="0"/>
              </a:rPr>
              <a:t>Nonlinear Model of Neuron</a:t>
            </a:r>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D13A665-CEE0-E6E7-3BCB-53B7017E2441}"/>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3A84D748-53D8-BE9F-EF3A-32E725235C77}"/>
              </a:ext>
            </a:extLst>
          </p:cNvPr>
          <p:cNvSpPr>
            <a:spLocks noGrp="1"/>
          </p:cNvSpPr>
          <p:nvPr>
            <p:ph type="sldNum" sz="quarter" idx="12"/>
          </p:nvPr>
        </p:nvSpPr>
        <p:spPr/>
        <p:txBody>
          <a:bodyPr/>
          <a:lstStyle/>
          <a:p>
            <a:fld id="{B6F15528-21DE-4FAA-801E-634DDDAF4B2B}" type="slidenum">
              <a:rPr lang="en-US" smtClean="0"/>
              <a:pPr/>
              <a:t>19</a:t>
            </a:fld>
            <a:endParaRPr lang="en-US"/>
          </a:p>
        </p:txBody>
      </p:sp>
      <p:pic>
        <p:nvPicPr>
          <p:cNvPr id="6" name="Picture 5">
            <a:extLst>
              <a:ext uri="{FF2B5EF4-FFF2-40B4-BE49-F238E27FC236}">
                <a16:creationId xmlns:a16="http://schemas.microsoft.com/office/drawing/2014/main" id="{7462CA3A-C02D-B200-CD00-740DD9107728}"/>
              </a:ext>
            </a:extLst>
          </p:cNvPr>
          <p:cNvPicPr>
            <a:picLocks noChangeAspect="1"/>
          </p:cNvPicPr>
          <p:nvPr/>
        </p:nvPicPr>
        <p:blipFill rotWithShape="1">
          <a:blip r:embed="rId2"/>
          <a:srcRect l="4635" t="954"/>
          <a:stretch/>
        </p:blipFill>
        <p:spPr>
          <a:xfrm>
            <a:off x="1946710" y="1858879"/>
            <a:ext cx="4805594" cy="2971800"/>
          </a:xfrm>
          <a:prstGeom prst="rect">
            <a:avLst/>
          </a:prstGeom>
        </p:spPr>
      </p:pic>
    </p:spTree>
    <p:extLst>
      <p:ext uri="{BB962C8B-B14F-4D97-AF65-F5344CB8AC3E}">
        <p14:creationId xmlns:p14="http://schemas.microsoft.com/office/powerpoint/2010/main" val="3588728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1" y="857251"/>
            <a:ext cx="5823991" cy="746056"/>
          </a:xfrm>
        </p:spPr>
        <p:txBody>
          <a:bodyPr/>
          <a:lstStyle/>
          <a:p>
            <a:r>
              <a:rPr lang="en-US" sz="2400" dirty="0">
                <a:latin typeface="Times New Roman" panose="02020603050405020304" pitchFamily="18" charset="0"/>
                <a:cs typeface="Times New Roman" panose="02020603050405020304" pitchFamily="18" charset="0"/>
              </a:rPr>
              <a:t>B</a:t>
            </a:r>
            <a:r>
              <a:rPr lang="en-IN" sz="2400" dirty="0" err="1">
                <a:latin typeface="Times New Roman" panose="02020603050405020304" pitchFamily="18" charset="0"/>
                <a:cs typeface="Times New Roman" panose="02020603050405020304" pitchFamily="18" charset="0"/>
              </a:rPr>
              <a:t>asics</a:t>
            </a:r>
            <a:r>
              <a:rPr lang="en-IN" sz="2400" dirty="0">
                <a:latin typeface="Times New Roman" panose="02020603050405020304" pitchFamily="18" charset="0"/>
                <a:cs typeface="Times New Roman" panose="02020603050405020304" pitchFamily="18" charset="0"/>
              </a:rPr>
              <a:t> of Computing</a:t>
            </a:r>
            <a:endParaRPr lang="en-US" sz="2400" dirty="0"/>
          </a:p>
        </p:txBody>
      </p:sp>
      <p:pic>
        <p:nvPicPr>
          <p:cNvPr id="5" name="object 3">
            <a:extLst>
              <a:ext uri="{FF2B5EF4-FFF2-40B4-BE49-F238E27FC236}">
                <a16:creationId xmlns:a16="http://schemas.microsoft.com/office/drawing/2014/main" id="{BE92DF33-5827-DA58-CE05-AD800F500D5D}"/>
              </a:ext>
            </a:extLst>
          </p:cNvPr>
          <p:cNvPicPr>
            <a:picLocks noGrp="1"/>
          </p:cNvPicPr>
          <p:nvPr>
            <p:ph idx="1"/>
          </p:nvPr>
        </p:nvPicPr>
        <p:blipFill>
          <a:blip r:embed="rId2" cstate="print"/>
          <a:stretch>
            <a:fillRect/>
          </a:stretch>
        </p:blipFill>
        <p:spPr>
          <a:xfrm>
            <a:off x="2286000" y="2584870"/>
            <a:ext cx="4382436" cy="1943099"/>
          </a:xfrm>
          <a:prstGeom prst="rect">
            <a:avLst/>
          </a:prstGeom>
        </p:spPr>
      </p:pic>
      <p:sp>
        <p:nvSpPr>
          <p:cNvPr id="7" name="TextBox 6">
            <a:extLst>
              <a:ext uri="{FF2B5EF4-FFF2-40B4-BE49-F238E27FC236}">
                <a16:creationId xmlns:a16="http://schemas.microsoft.com/office/drawing/2014/main" id="{8A9381F8-42F4-CAB9-0539-3E8455E645EB}"/>
              </a:ext>
            </a:extLst>
          </p:cNvPr>
          <p:cNvSpPr txBox="1"/>
          <p:nvPr/>
        </p:nvSpPr>
        <p:spPr>
          <a:xfrm>
            <a:off x="1485900" y="1885951"/>
            <a:ext cx="2857500" cy="784830"/>
          </a:xfrm>
          <a:prstGeom prst="rect">
            <a:avLst/>
          </a:prstGeom>
          <a:noFill/>
        </p:spPr>
        <p:txBody>
          <a:bodyPr wrap="square">
            <a:spAutoFit/>
          </a:bodyPr>
          <a:lstStyle/>
          <a:p>
            <a:pPr marL="9525"/>
            <a:r>
              <a:rPr lang="en-US" sz="1500" i="1" spc="-38" dirty="0">
                <a:latin typeface="Times New Roman" panose="02020603050405020304" pitchFamily="18" charset="0"/>
                <a:cs typeface="Times New Roman" panose="02020603050405020304" pitchFamily="18" charset="0"/>
              </a:rPr>
              <a:t>y</a:t>
            </a:r>
            <a:r>
              <a:rPr lang="en-US" sz="1500" i="1" spc="86" dirty="0">
                <a:latin typeface="Times New Roman" panose="02020603050405020304" pitchFamily="18" charset="0"/>
                <a:cs typeface="Times New Roman" panose="02020603050405020304" pitchFamily="18" charset="0"/>
              </a:rPr>
              <a:t> </a:t>
            </a:r>
            <a:r>
              <a:rPr lang="en-US" sz="1500" spc="34" dirty="0">
                <a:latin typeface="Times New Roman" panose="02020603050405020304" pitchFamily="18" charset="0"/>
                <a:cs typeface="Times New Roman" panose="02020603050405020304" pitchFamily="18" charset="0"/>
              </a:rPr>
              <a:t>=</a:t>
            </a:r>
            <a:r>
              <a:rPr lang="en-US" sz="1500" spc="-30" dirty="0">
                <a:latin typeface="Times New Roman" panose="02020603050405020304" pitchFamily="18" charset="0"/>
                <a:cs typeface="Times New Roman" panose="02020603050405020304" pitchFamily="18" charset="0"/>
              </a:rPr>
              <a:t> </a:t>
            </a:r>
            <a:r>
              <a:rPr lang="en-US" sz="1500" i="1" spc="19" dirty="0">
                <a:latin typeface="Times New Roman" panose="02020603050405020304" pitchFamily="18" charset="0"/>
                <a:cs typeface="Times New Roman" panose="02020603050405020304" pitchFamily="18" charset="0"/>
              </a:rPr>
              <a:t>f</a:t>
            </a:r>
            <a:r>
              <a:rPr lang="en-US" sz="1500" i="1" spc="-53" dirty="0">
                <a:latin typeface="Times New Roman" panose="02020603050405020304" pitchFamily="18" charset="0"/>
                <a:cs typeface="Times New Roman" panose="02020603050405020304" pitchFamily="18" charset="0"/>
              </a:rPr>
              <a:t> </a:t>
            </a:r>
            <a:r>
              <a:rPr lang="en-US" sz="1500" dirty="0">
                <a:latin typeface="Times New Roman" panose="02020603050405020304" pitchFamily="18" charset="0"/>
                <a:cs typeface="Times New Roman" panose="02020603050405020304" pitchFamily="18" charset="0"/>
              </a:rPr>
              <a:t>(</a:t>
            </a:r>
            <a:r>
              <a:rPr lang="en-US" sz="1500" i="1" spc="-38" dirty="0">
                <a:latin typeface="Times New Roman" panose="02020603050405020304" pitchFamily="18" charset="0"/>
                <a:cs typeface="Times New Roman" panose="02020603050405020304" pitchFamily="18" charset="0"/>
              </a:rPr>
              <a:t>x</a:t>
            </a:r>
            <a:r>
              <a:rPr lang="en-US" sz="1500" i="1" spc="-158" dirty="0">
                <a:latin typeface="Times New Roman" panose="02020603050405020304" pitchFamily="18" charset="0"/>
                <a:cs typeface="Times New Roman" panose="02020603050405020304" pitchFamily="18" charset="0"/>
              </a:rPr>
              <a:t> </a:t>
            </a:r>
            <a:r>
              <a:rPr lang="en-US" sz="1500" spc="-11" dirty="0">
                <a:latin typeface="Times New Roman" panose="02020603050405020304" pitchFamily="18" charset="0"/>
                <a:cs typeface="Times New Roman" panose="02020603050405020304" pitchFamily="18" charset="0"/>
              </a:rPr>
              <a:t>),</a:t>
            </a:r>
            <a:r>
              <a:rPr lang="en-US" sz="1500" spc="15" dirty="0">
                <a:latin typeface="Times New Roman" panose="02020603050405020304" pitchFamily="18" charset="0"/>
                <a:cs typeface="Times New Roman" panose="02020603050405020304" pitchFamily="18" charset="0"/>
              </a:rPr>
              <a:t> </a:t>
            </a:r>
            <a:r>
              <a:rPr lang="en-US" sz="1500" spc="-15" dirty="0">
                <a:latin typeface="Times New Roman" panose="02020603050405020304" pitchFamily="18" charset="0"/>
                <a:cs typeface="Times New Roman" panose="02020603050405020304" pitchFamily="18" charset="0"/>
              </a:rPr>
              <a:t>f</a:t>
            </a:r>
            <a:r>
              <a:rPr lang="en-US" sz="1500" spc="15" dirty="0">
                <a:latin typeface="Times New Roman" panose="02020603050405020304" pitchFamily="18" charset="0"/>
                <a:cs typeface="Times New Roman" panose="02020603050405020304" pitchFamily="18" charset="0"/>
              </a:rPr>
              <a:t> </a:t>
            </a:r>
            <a:r>
              <a:rPr lang="en-US" sz="1500" spc="-26" dirty="0">
                <a:latin typeface="Times New Roman" panose="02020603050405020304" pitchFamily="18" charset="0"/>
                <a:cs typeface="Times New Roman" panose="02020603050405020304" pitchFamily="18" charset="0"/>
              </a:rPr>
              <a:t>is</a:t>
            </a:r>
            <a:r>
              <a:rPr lang="en-US" sz="1500" spc="15" dirty="0">
                <a:latin typeface="Times New Roman" panose="02020603050405020304" pitchFamily="18" charset="0"/>
                <a:cs typeface="Times New Roman" panose="02020603050405020304" pitchFamily="18" charset="0"/>
              </a:rPr>
              <a:t> </a:t>
            </a:r>
            <a:r>
              <a:rPr lang="en-US" sz="1500" spc="-41" dirty="0">
                <a:latin typeface="Times New Roman" panose="02020603050405020304" pitchFamily="18" charset="0"/>
                <a:cs typeface="Times New Roman" panose="02020603050405020304" pitchFamily="18" charset="0"/>
              </a:rPr>
              <a:t>a</a:t>
            </a:r>
            <a:r>
              <a:rPr lang="en-US" sz="1500" spc="15" dirty="0">
                <a:latin typeface="Times New Roman" panose="02020603050405020304" pitchFamily="18" charset="0"/>
                <a:cs typeface="Times New Roman" panose="02020603050405020304" pitchFamily="18" charset="0"/>
              </a:rPr>
              <a:t> </a:t>
            </a:r>
            <a:r>
              <a:rPr lang="en-US" sz="1500" spc="-34" dirty="0">
                <a:latin typeface="Times New Roman" panose="02020603050405020304" pitchFamily="18" charset="0"/>
                <a:cs typeface="Times New Roman" panose="02020603050405020304" pitchFamily="18" charset="0"/>
              </a:rPr>
              <a:t>mapping</a:t>
            </a:r>
            <a:r>
              <a:rPr lang="en-US" sz="1500" spc="15" dirty="0">
                <a:latin typeface="Times New Roman" panose="02020603050405020304" pitchFamily="18" charset="0"/>
                <a:cs typeface="Times New Roman" panose="02020603050405020304" pitchFamily="18" charset="0"/>
              </a:rPr>
              <a:t> </a:t>
            </a:r>
            <a:r>
              <a:rPr lang="en-US" sz="1500" spc="-19" dirty="0">
                <a:latin typeface="Times New Roman" panose="02020603050405020304" pitchFamily="18" charset="0"/>
                <a:cs typeface="Times New Roman" panose="02020603050405020304" pitchFamily="18" charset="0"/>
              </a:rPr>
              <a:t>f</a:t>
            </a:r>
            <a:r>
              <a:rPr lang="en-US" sz="1500" spc="-23" dirty="0">
                <a:latin typeface="Times New Roman" panose="02020603050405020304" pitchFamily="18" charset="0"/>
                <a:cs typeface="Times New Roman" panose="02020603050405020304" pitchFamily="18" charset="0"/>
              </a:rPr>
              <a:t>unction</a:t>
            </a:r>
            <a:endParaRPr lang="en-US" sz="1500" dirty="0">
              <a:latin typeface="Times New Roman" panose="02020603050405020304" pitchFamily="18" charset="0"/>
              <a:cs typeface="Times New Roman" panose="02020603050405020304" pitchFamily="18" charset="0"/>
            </a:endParaRPr>
          </a:p>
          <a:p>
            <a:pPr marL="9525">
              <a:spcBef>
                <a:spcPts val="26"/>
              </a:spcBef>
            </a:pPr>
            <a:r>
              <a:rPr lang="en-US" sz="1500" spc="-15" dirty="0">
                <a:latin typeface="Times New Roman" panose="02020603050405020304" pitchFamily="18" charset="0"/>
                <a:cs typeface="Times New Roman" panose="02020603050405020304" pitchFamily="18" charset="0"/>
              </a:rPr>
              <a:t>f</a:t>
            </a:r>
            <a:r>
              <a:rPr lang="en-US" sz="1500" spc="4" dirty="0">
                <a:latin typeface="Times New Roman" panose="02020603050405020304" pitchFamily="18" charset="0"/>
                <a:cs typeface="Times New Roman" panose="02020603050405020304" pitchFamily="18" charset="0"/>
              </a:rPr>
              <a:t> </a:t>
            </a:r>
            <a:r>
              <a:rPr lang="en-US" sz="1500" spc="-26" dirty="0">
                <a:latin typeface="Times New Roman" panose="02020603050405020304" pitchFamily="18" charset="0"/>
                <a:cs typeface="Times New Roman" panose="02020603050405020304" pitchFamily="18" charset="0"/>
              </a:rPr>
              <a:t>is</a:t>
            </a:r>
            <a:r>
              <a:rPr lang="en-US" sz="1500" spc="8" dirty="0">
                <a:latin typeface="Times New Roman" panose="02020603050405020304" pitchFamily="18" charset="0"/>
                <a:cs typeface="Times New Roman" panose="02020603050405020304" pitchFamily="18" charset="0"/>
              </a:rPr>
              <a:t> </a:t>
            </a:r>
            <a:r>
              <a:rPr lang="en-US" sz="1500" spc="-34" dirty="0">
                <a:latin typeface="Times New Roman" panose="02020603050405020304" pitchFamily="18" charset="0"/>
                <a:cs typeface="Times New Roman" panose="02020603050405020304" pitchFamily="18" charset="0"/>
              </a:rPr>
              <a:t>also</a:t>
            </a:r>
            <a:r>
              <a:rPr lang="en-US" sz="1500" spc="8" dirty="0">
                <a:latin typeface="Times New Roman" panose="02020603050405020304" pitchFamily="18" charset="0"/>
                <a:cs typeface="Times New Roman" panose="02020603050405020304" pitchFamily="18" charset="0"/>
              </a:rPr>
              <a:t> </a:t>
            </a:r>
            <a:r>
              <a:rPr lang="en-US" sz="1500" spc="-26" dirty="0">
                <a:latin typeface="Times New Roman" panose="02020603050405020304" pitchFamily="18" charset="0"/>
                <a:cs typeface="Times New Roman" panose="02020603050405020304" pitchFamily="18" charset="0"/>
              </a:rPr>
              <a:t>called</a:t>
            </a:r>
            <a:r>
              <a:rPr lang="en-US" sz="1500" spc="8" dirty="0">
                <a:latin typeface="Times New Roman" panose="02020603050405020304" pitchFamily="18" charset="0"/>
                <a:cs typeface="Times New Roman" panose="02020603050405020304" pitchFamily="18" charset="0"/>
              </a:rPr>
              <a:t> </a:t>
            </a:r>
            <a:r>
              <a:rPr lang="en-US" sz="1500" spc="-41" dirty="0">
                <a:latin typeface="Times New Roman" panose="02020603050405020304" pitchFamily="18" charset="0"/>
                <a:cs typeface="Times New Roman" panose="02020603050405020304" pitchFamily="18" charset="0"/>
              </a:rPr>
              <a:t>a</a:t>
            </a:r>
            <a:r>
              <a:rPr lang="en-US" sz="1500" spc="8" dirty="0">
                <a:latin typeface="Times New Roman" panose="02020603050405020304" pitchFamily="18" charset="0"/>
                <a:cs typeface="Times New Roman" panose="02020603050405020304" pitchFamily="18" charset="0"/>
              </a:rPr>
              <a:t> </a:t>
            </a:r>
            <a:r>
              <a:rPr lang="en-US" sz="1500" spc="-30" dirty="0">
                <a:latin typeface="Times New Roman" panose="02020603050405020304" pitchFamily="18" charset="0"/>
                <a:cs typeface="Times New Roman" panose="02020603050405020304" pitchFamily="18" charset="0"/>
              </a:rPr>
              <a:t>formal</a:t>
            </a:r>
            <a:r>
              <a:rPr lang="en-US" sz="1500" spc="8" dirty="0">
                <a:latin typeface="Times New Roman" panose="02020603050405020304" pitchFamily="18" charset="0"/>
                <a:cs typeface="Times New Roman" panose="02020603050405020304" pitchFamily="18" charset="0"/>
              </a:rPr>
              <a:t> </a:t>
            </a:r>
            <a:r>
              <a:rPr lang="en-US" sz="1500" spc="-34" dirty="0">
                <a:latin typeface="Times New Roman" panose="02020603050405020304" pitchFamily="18" charset="0"/>
                <a:cs typeface="Times New Roman" panose="02020603050405020304" pitchFamily="18" charset="0"/>
              </a:rPr>
              <a:t>method</a:t>
            </a:r>
            <a:r>
              <a:rPr lang="en-US" sz="1500" spc="8" dirty="0">
                <a:latin typeface="Times New Roman" panose="02020603050405020304" pitchFamily="18" charset="0"/>
                <a:cs typeface="Times New Roman" panose="02020603050405020304" pitchFamily="18" charset="0"/>
              </a:rPr>
              <a:t> </a:t>
            </a:r>
            <a:r>
              <a:rPr lang="en-US" sz="1500" spc="-45" dirty="0">
                <a:latin typeface="Times New Roman" panose="02020603050405020304" pitchFamily="18" charset="0"/>
                <a:cs typeface="Times New Roman" panose="02020603050405020304" pitchFamily="18" charset="0"/>
              </a:rPr>
              <a:t>or</a:t>
            </a:r>
            <a:r>
              <a:rPr lang="en-US" sz="1500" spc="8" dirty="0">
                <a:latin typeface="Times New Roman" panose="02020603050405020304" pitchFamily="18" charset="0"/>
                <a:cs typeface="Times New Roman" panose="02020603050405020304" pitchFamily="18" charset="0"/>
              </a:rPr>
              <a:t> </a:t>
            </a:r>
            <a:r>
              <a:rPr lang="en-US" sz="1500" spc="-41" dirty="0">
                <a:latin typeface="Times New Roman" panose="02020603050405020304" pitchFamily="18" charset="0"/>
                <a:cs typeface="Times New Roman" panose="02020603050405020304" pitchFamily="18" charset="0"/>
              </a:rPr>
              <a:t>an</a:t>
            </a:r>
            <a:r>
              <a:rPr lang="en-US" sz="1500" spc="8" dirty="0">
                <a:latin typeface="Times New Roman" panose="02020603050405020304" pitchFamily="18" charset="0"/>
                <a:cs typeface="Times New Roman" panose="02020603050405020304" pitchFamily="18" charset="0"/>
              </a:rPr>
              <a:t> </a:t>
            </a:r>
            <a:r>
              <a:rPr lang="en-US" sz="1500" spc="-26" dirty="0">
                <a:latin typeface="Times New Roman" panose="02020603050405020304" pitchFamily="18" charset="0"/>
                <a:cs typeface="Times New Roman" panose="02020603050405020304" pitchFamily="18" charset="0"/>
              </a:rPr>
              <a:t>algorithm</a:t>
            </a:r>
            <a:r>
              <a:rPr lang="en-US" sz="1500" spc="8" dirty="0">
                <a:latin typeface="Times New Roman" panose="02020603050405020304" pitchFamily="18" charset="0"/>
                <a:cs typeface="Times New Roman" panose="02020603050405020304" pitchFamily="18" charset="0"/>
              </a:rPr>
              <a:t> </a:t>
            </a:r>
            <a:r>
              <a:rPr lang="en-US" sz="1500" spc="-11" dirty="0">
                <a:latin typeface="Times New Roman" panose="02020603050405020304" pitchFamily="18" charset="0"/>
                <a:cs typeface="Times New Roman" panose="02020603050405020304" pitchFamily="18" charset="0"/>
              </a:rPr>
              <a:t>to</a:t>
            </a:r>
            <a:r>
              <a:rPr lang="en-US" sz="1500" spc="8" dirty="0">
                <a:latin typeface="Times New Roman" panose="02020603050405020304" pitchFamily="18" charset="0"/>
                <a:cs typeface="Times New Roman" panose="02020603050405020304" pitchFamily="18" charset="0"/>
              </a:rPr>
              <a:t> </a:t>
            </a:r>
            <a:r>
              <a:rPr lang="en-US" sz="1500" spc="-41" dirty="0">
                <a:latin typeface="Times New Roman" panose="02020603050405020304" pitchFamily="18" charset="0"/>
                <a:cs typeface="Times New Roman" panose="02020603050405020304" pitchFamily="18" charset="0"/>
              </a:rPr>
              <a:t>solve</a:t>
            </a:r>
            <a:r>
              <a:rPr lang="en-US" sz="1500" spc="8" dirty="0">
                <a:latin typeface="Times New Roman" panose="02020603050405020304" pitchFamily="18" charset="0"/>
                <a:cs typeface="Times New Roman" panose="02020603050405020304" pitchFamily="18" charset="0"/>
              </a:rPr>
              <a:t> </a:t>
            </a:r>
            <a:r>
              <a:rPr lang="en-US" sz="1500" spc="-41" dirty="0">
                <a:latin typeface="Times New Roman" panose="02020603050405020304" pitchFamily="18" charset="0"/>
                <a:cs typeface="Times New Roman" panose="02020603050405020304" pitchFamily="18" charset="0"/>
              </a:rPr>
              <a:t>a</a:t>
            </a:r>
            <a:r>
              <a:rPr lang="en-US" sz="1500" spc="8" dirty="0">
                <a:latin typeface="Times New Roman" panose="02020603050405020304" pitchFamily="18" charset="0"/>
                <a:cs typeface="Times New Roman" panose="02020603050405020304" pitchFamily="18" charset="0"/>
              </a:rPr>
              <a:t> </a:t>
            </a:r>
            <a:r>
              <a:rPr lang="en-US" sz="1500" spc="-38" dirty="0">
                <a:latin typeface="Times New Roman" panose="02020603050405020304" pitchFamily="18" charset="0"/>
                <a:cs typeface="Times New Roman" panose="02020603050405020304" pitchFamily="18" charset="0"/>
              </a:rPr>
              <a:t>problem</a:t>
            </a:r>
            <a:endParaRPr lang="en-IN" sz="15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E7644DD-B2A2-68EE-97A5-80ED7DD2338F}"/>
              </a:ext>
            </a:extLst>
          </p:cNvPr>
          <p:cNvSpPr txBox="1"/>
          <p:nvPr/>
        </p:nvSpPr>
        <p:spPr>
          <a:xfrm>
            <a:off x="2762718" y="4809351"/>
            <a:ext cx="3429000" cy="300082"/>
          </a:xfrm>
          <a:prstGeom prst="rect">
            <a:avLst/>
          </a:prstGeom>
          <a:noFill/>
        </p:spPr>
        <p:txBody>
          <a:bodyPr wrap="square">
            <a:spAutoFit/>
          </a:bodyPr>
          <a:lstStyle/>
          <a:p>
            <a:pPr marL="910114" algn="ctr">
              <a:spcBef>
                <a:spcPts val="71"/>
              </a:spcBef>
            </a:pPr>
            <a:r>
              <a:rPr lang="en-IN" sz="1350" spc="-19" dirty="0">
                <a:solidFill>
                  <a:srgbClr val="3333B2"/>
                </a:solidFill>
                <a:latin typeface="Tahoma"/>
                <a:cs typeface="Tahoma"/>
              </a:rPr>
              <a:t>Figure</a:t>
            </a:r>
            <a:r>
              <a:rPr lang="en-IN" sz="1350" spc="-4" dirty="0">
                <a:solidFill>
                  <a:srgbClr val="3333B2"/>
                </a:solidFill>
                <a:latin typeface="Tahoma"/>
                <a:cs typeface="Tahoma"/>
              </a:rPr>
              <a:t> 1</a:t>
            </a:r>
            <a:r>
              <a:rPr lang="en-IN" sz="1350" spc="-60" dirty="0">
                <a:solidFill>
                  <a:srgbClr val="3333B2"/>
                </a:solidFill>
                <a:latin typeface="Tahoma"/>
                <a:cs typeface="Tahoma"/>
              </a:rPr>
              <a:t>:</a:t>
            </a:r>
            <a:r>
              <a:rPr lang="en-IN" sz="1350" spc="83" dirty="0">
                <a:solidFill>
                  <a:srgbClr val="3333B2"/>
                </a:solidFill>
                <a:latin typeface="Tahoma"/>
                <a:cs typeface="Tahoma"/>
              </a:rPr>
              <a:t> </a:t>
            </a:r>
            <a:r>
              <a:rPr lang="en-IN" sz="1350" spc="-8" dirty="0">
                <a:latin typeface="Tahoma"/>
                <a:cs typeface="Tahoma"/>
              </a:rPr>
              <a:t>Basic</a:t>
            </a:r>
            <a:r>
              <a:rPr lang="en-IN" sz="1350" spc="4" dirty="0">
                <a:latin typeface="Tahoma"/>
                <a:cs typeface="Tahoma"/>
              </a:rPr>
              <a:t> </a:t>
            </a:r>
            <a:r>
              <a:rPr lang="en-IN" sz="1350" spc="-23" dirty="0">
                <a:latin typeface="Tahoma"/>
                <a:cs typeface="Tahoma"/>
              </a:rPr>
              <a:t>of</a:t>
            </a:r>
            <a:r>
              <a:rPr lang="en-IN" sz="1350" spc="-4" dirty="0">
                <a:latin typeface="Tahoma"/>
                <a:cs typeface="Tahoma"/>
              </a:rPr>
              <a:t> </a:t>
            </a:r>
            <a:r>
              <a:rPr lang="en-IN" sz="1350" spc="-23" dirty="0">
                <a:latin typeface="Tahoma"/>
                <a:cs typeface="Tahoma"/>
              </a:rPr>
              <a:t>computing</a:t>
            </a:r>
            <a:endParaRPr lang="en-IN" sz="1350" dirty="0">
              <a:latin typeface="Tahoma"/>
              <a:cs typeface="Tahoma"/>
            </a:endParaRPr>
          </a:p>
        </p:txBody>
      </p:sp>
    </p:spTree>
    <p:extLst>
      <p:ext uri="{BB962C8B-B14F-4D97-AF65-F5344CB8AC3E}">
        <p14:creationId xmlns:p14="http://schemas.microsoft.com/office/powerpoint/2010/main" val="2014893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01FB-E13E-19EE-EA3F-3AB44399D539}"/>
              </a:ext>
            </a:extLst>
          </p:cNvPr>
          <p:cNvSpPr>
            <a:spLocks noGrp="1"/>
          </p:cNvSpPr>
          <p:nvPr>
            <p:ph type="title"/>
          </p:nvPr>
        </p:nvSpPr>
        <p:spPr>
          <a:xfrm>
            <a:off x="1485900" y="1087408"/>
            <a:ext cx="6343650" cy="536972"/>
          </a:xfrm>
        </p:spPr>
        <p:txBody>
          <a:bodyPr/>
          <a:lstStyle/>
          <a:p>
            <a:r>
              <a:rPr lang="en-US" sz="2400" dirty="0">
                <a:latin typeface="Times New Roman" panose="02020603050405020304" pitchFamily="18" charset="0"/>
                <a:cs typeface="Times New Roman" panose="02020603050405020304" pitchFamily="18" charset="0"/>
              </a:rPr>
              <a:t>Nonlinear Model of Neuron </a:t>
            </a:r>
            <a:r>
              <a:rPr lang="en-US" sz="1650" dirty="0" err="1">
                <a:latin typeface="Times New Roman" panose="02020603050405020304" pitchFamily="18" charset="0"/>
                <a:cs typeface="Times New Roman" panose="02020603050405020304" pitchFamily="18" charset="0"/>
              </a:rPr>
              <a:t>contd</a:t>
            </a:r>
            <a:r>
              <a:rPr lang="en-US" sz="1650" dirty="0">
                <a:latin typeface="Times New Roman" panose="02020603050405020304" pitchFamily="18" charset="0"/>
                <a:cs typeface="Times New Roman" panose="02020603050405020304" pitchFamily="18" charset="0"/>
              </a:rPr>
              <a:t>…</a:t>
            </a:r>
            <a:endParaRPr lang="en-IN" sz="165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D13A665-CEE0-E6E7-3BCB-53B7017E2441}"/>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3A84D748-53D8-BE9F-EF3A-32E725235C77}"/>
              </a:ext>
            </a:extLst>
          </p:cNvPr>
          <p:cNvSpPr>
            <a:spLocks noGrp="1"/>
          </p:cNvSpPr>
          <p:nvPr>
            <p:ph type="sldNum" sz="quarter" idx="12"/>
          </p:nvPr>
        </p:nvSpPr>
        <p:spPr/>
        <p:txBody>
          <a:bodyPr/>
          <a:lstStyle/>
          <a:p>
            <a:fld id="{B6F15528-21DE-4FAA-801E-634DDDAF4B2B}" type="slidenum">
              <a:rPr lang="en-US" smtClean="0"/>
              <a:pPr/>
              <a:t>20</a:t>
            </a:fld>
            <a:endParaRPr lang="en-US"/>
          </a:p>
        </p:txBody>
      </p:sp>
      <p:pic>
        <p:nvPicPr>
          <p:cNvPr id="7" name="Picture 6">
            <a:extLst>
              <a:ext uri="{FF2B5EF4-FFF2-40B4-BE49-F238E27FC236}">
                <a16:creationId xmlns:a16="http://schemas.microsoft.com/office/drawing/2014/main" id="{0E00A11C-322F-4A82-158F-5D5050B7FADE}"/>
              </a:ext>
            </a:extLst>
          </p:cNvPr>
          <p:cNvPicPr>
            <a:picLocks noChangeAspect="1"/>
          </p:cNvPicPr>
          <p:nvPr/>
        </p:nvPicPr>
        <p:blipFill>
          <a:blip r:embed="rId2"/>
          <a:stretch>
            <a:fillRect/>
          </a:stretch>
        </p:blipFill>
        <p:spPr>
          <a:xfrm>
            <a:off x="1719284" y="2000251"/>
            <a:ext cx="5963217" cy="3005192"/>
          </a:xfrm>
          <a:prstGeom prst="rect">
            <a:avLst/>
          </a:prstGeom>
        </p:spPr>
      </p:pic>
    </p:spTree>
    <p:extLst>
      <p:ext uri="{BB962C8B-B14F-4D97-AF65-F5344CB8AC3E}">
        <p14:creationId xmlns:p14="http://schemas.microsoft.com/office/powerpoint/2010/main" val="3531067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628650" y="857251"/>
            <a:ext cx="7886700" cy="994172"/>
          </a:xfrm>
        </p:spPr>
        <p:txBody>
          <a:bodyPr/>
          <a:lstStyle/>
          <a:p>
            <a:r>
              <a:rPr lang="en-US" sz="2400" dirty="0">
                <a:latin typeface="Times New Roman" panose="02020603050405020304" pitchFamily="18" charset="0"/>
                <a:cs typeface="Times New Roman" panose="02020603050405020304" pitchFamily="18" charset="0"/>
              </a:rPr>
              <a:t>Idealized  neurons</a:t>
            </a:r>
          </a:p>
        </p:txBody>
      </p:sp>
      <p:sp>
        <p:nvSpPr>
          <p:cNvPr id="120835" name="Rectangle 3"/>
          <p:cNvSpPr>
            <a:spLocks noGrp="1" noChangeArrowheads="1"/>
          </p:cNvSpPr>
          <p:nvPr>
            <p:ph type="body" idx="1"/>
          </p:nvPr>
        </p:nvSpPr>
        <p:spPr>
          <a:xfrm>
            <a:off x="683995" y="1851422"/>
            <a:ext cx="7831355" cy="2545854"/>
          </a:xfrm>
        </p:spPr>
        <p:txBody>
          <a:bodyPr>
            <a:normAutofit/>
          </a:bodyPr>
          <a:lstStyle/>
          <a:p>
            <a:pPr algn="just"/>
            <a:r>
              <a:rPr lang="en-US" sz="1650" dirty="0">
                <a:latin typeface="Times New Roman" panose="02020603050405020304" pitchFamily="18" charset="0"/>
                <a:cs typeface="Times New Roman" panose="02020603050405020304" pitchFamily="18" charset="0"/>
              </a:rPr>
              <a:t>To model things we have to idealize them (e.g. atoms)</a:t>
            </a:r>
          </a:p>
          <a:p>
            <a:pPr lvl="1" algn="just"/>
            <a:r>
              <a:rPr lang="en-US" sz="1650" dirty="0">
                <a:latin typeface="Times New Roman" panose="02020603050405020304" pitchFamily="18" charset="0"/>
                <a:cs typeface="Times New Roman" panose="02020603050405020304" pitchFamily="18" charset="0"/>
              </a:rPr>
              <a:t>Idealization removes complicated details that are not essential for understanding the main principles.</a:t>
            </a:r>
          </a:p>
          <a:p>
            <a:pPr lvl="1" algn="just"/>
            <a:r>
              <a:rPr lang="en-US" sz="1650" dirty="0">
                <a:latin typeface="Times New Roman" panose="02020603050405020304" pitchFamily="18" charset="0"/>
                <a:cs typeface="Times New Roman" panose="02020603050405020304" pitchFamily="18" charset="0"/>
              </a:rPr>
              <a:t>It allows us to apply mathematics and to make analogies to other, familiar systems.</a:t>
            </a:r>
          </a:p>
          <a:p>
            <a:pPr lvl="1" algn="just"/>
            <a:r>
              <a:rPr lang="en-US" sz="1650" dirty="0">
                <a:latin typeface="Times New Roman" panose="02020603050405020304" pitchFamily="18" charset="0"/>
                <a:cs typeface="Times New Roman" panose="02020603050405020304" pitchFamily="18" charset="0"/>
              </a:rPr>
              <a:t>Once we understand the basic principles, its easy to add complexity to make the model more faithful.</a:t>
            </a:r>
          </a:p>
          <a:p>
            <a:pPr marL="0" indent="0" algn="just">
              <a:buNone/>
            </a:pPr>
            <a:endParaRPr lang="en-US" sz="13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8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8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08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E4E7F-667E-2F94-91C0-18CF0CA49598}"/>
              </a:ext>
            </a:extLst>
          </p:cNvPr>
          <p:cNvSpPr>
            <a:spLocks noGrp="1"/>
          </p:cNvSpPr>
          <p:nvPr>
            <p:ph type="title"/>
          </p:nvPr>
        </p:nvSpPr>
        <p:spPr>
          <a:xfrm>
            <a:off x="556461" y="957840"/>
            <a:ext cx="7886700" cy="707933"/>
          </a:xfrm>
        </p:spPr>
        <p:txBody>
          <a:bodyPr/>
          <a:lstStyle/>
          <a:p>
            <a:r>
              <a:rPr lang="en-IN" dirty="0">
                <a:latin typeface="Times New Roman" panose="02020603050405020304" pitchFamily="18" charset="0"/>
                <a:cs typeface="Times New Roman" panose="02020603050405020304" pitchFamily="18" charset="0"/>
              </a:rPr>
              <a:t>Characteristics of ANN</a:t>
            </a:r>
          </a:p>
        </p:txBody>
      </p:sp>
      <p:sp>
        <p:nvSpPr>
          <p:cNvPr id="3" name="Content Placeholder 2">
            <a:extLst>
              <a:ext uri="{FF2B5EF4-FFF2-40B4-BE49-F238E27FC236}">
                <a16:creationId xmlns:a16="http://schemas.microsoft.com/office/drawing/2014/main" id="{1F20223F-1619-E366-E0CE-49C10EC7978F}"/>
              </a:ext>
            </a:extLst>
          </p:cNvPr>
          <p:cNvSpPr>
            <a:spLocks noGrp="1"/>
          </p:cNvSpPr>
          <p:nvPr>
            <p:ph idx="1"/>
          </p:nvPr>
        </p:nvSpPr>
        <p:spPr>
          <a:xfrm>
            <a:off x="628650" y="1797248"/>
            <a:ext cx="7886700" cy="3263504"/>
          </a:xfrm>
        </p:spPr>
        <p:txBody>
          <a:bodyPr>
            <a:normAutofit fontScale="47500" lnSpcReduction="20000"/>
          </a:bodyPr>
          <a:lstStyle/>
          <a:p>
            <a:pPr algn="just"/>
            <a:r>
              <a:rPr lang="en-US" dirty="0">
                <a:latin typeface="Times New Roman" panose="02020603050405020304" pitchFamily="18" charset="0"/>
                <a:cs typeface="Times New Roman" panose="02020603050405020304" pitchFamily="18" charset="0"/>
              </a:rPr>
              <a:t>With characteristics of Neural Networks, the capacity to solve problems in a human-like manner and to apply that ability to large datasets neural networks have the following characteristics – </a:t>
            </a:r>
          </a:p>
          <a:p>
            <a:pPr lvl="1" algn="just"/>
            <a:r>
              <a:rPr lang="en-US" dirty="0">
                <a:latin typeface="Times New Roman" panose="02020603050405020304" pitchFamily="18" charset="0"/>
                <a:cs typeface="Times New Roman" panose="02020603050405020304" pitchFamily="18" charset="0"/>
              </a:rPr>
              <a:t>Adaptive Learning: Neural networks, like humans, represent non-linear and complicated interactions and build on prior knowledge through adaptive learning. Software that teaches arithmetic and language arts, for example, employs adaptive learning. </a:t>
            </a:r>
          </a:p>
          <a:p>
            <a:pPr lvl="1" algn="just"/>
            <a:r>
              <a:rPr lang="en-US" dirty="0">
                <a:latin typeface="Times New Roman" panose="02020603050405020304" pitchFamily="18" charset="0"/>
                <a:cs typeface="Times New Roman" panose="02020603050405020304" pitchFamily="18" charset="0"/>
              </a:rPr>
              <a:t>Fault Tolerance: Neural networks can fill in the gaps when important portions of a network are lost or absent. This skill is particularly valuable in space travel, where electronic gadget failure is a constant risk.</a:t>
            </a:r>
          </a:p>
          <a:p>
            <a:pPr lvl="1" algn="just"/>
            <a:r>
              <a:rPr lang="en-US" dirty="0">
                <a:latin typeface="Times New Roman" panose="02020603050405020304" pitchFamily="18" charset="0"/>
                <a:cs typeface="Times New Roman" panose="02020603050405020304" pitchFamily="18" charset="0"/>
              </a:rPr>
              <a:t>Prognosis: The capacity of neural networks to forecast based on models has several uses, including weather and transportation.</a:t>
            </a:r>
          </a:p>
          <a:p>
            <a:pPr lvl="1" algn="just"/>
            <a:r>
              <a:rPr lang="en-US" dirty="0">
                <a:latin typeface="Times New Roman" panose="02020603050405020304" pitchFamily="18" charset="0"/>
                <a:cs typeface="Times New Roman" panose="02020603050405020304" pitchFamily="18" charset="0"/>
              </a:rPr>
              <a:t>Real-Time Response: As with self-driving vehicles and drone navigation, neural networks may give real-time responses. </a:t>
            </a:r>
          </a:p>
          <a:p>
            <a:pPr lvl="1" algn="just"/>
            <a:r>
              <a:rPr lang="en-US" dirty="0">
                <a:latin typeface="Times New Roman" panose="02020603050405020304" pitchFamily="18" charset="0"/>
                <a:cs typeface="Times New Roman" panose="02020603050405020304" pitchFamily="18" charset="0"/>
              </a:rPr>
              <a:t>Self-Organization: Neural networks are especially suited for </a:t>
            </a:r>
            <a:r>
              <a:rPr lang="en-US" dirty="0" err="1">
                <a:latin typeface="Times New Roman" panose="02020603050405020304" pitchFamily="18" charset="0"/>
                <a:cs typeface="Times New Roman" panose="02020603050405020304" pitchFamily="18" charset="0"/>
              </a:rPr>
              <a:t>organising</a:t>
            </a:r>
            <a:r>
              <a:rPr lang="en-US" dirty="0">
                <a:latin typeface="Times New Roman" panose="02020603050405020304" pitchFamily="18" charset="0"/>
                <a:cs typeface="Times New Roman" panose="02020603050405020304" pitchFamily="18" charset="0"/>
              </a:rPr>
              <a:t> the complex visual issues posed by medical image analysis due to their capacity to cluster and </a:t>
            </a:r>
            <a:r>
              <a:rPr lang="en-US" dirty="0" err="1">
                <a:latin typeface="Times New Roman" panose="02020603050405020304" pitchFamily="18" charset="0"/>
                <a:cs typeface="Times New Roman" panose="02020603050405020304" pitchFamily="18" charset="0"/>
              </a:rPr>
              <a:t>categorise</a:t>
            </a:r>
            <a:r>
              <a:rPr lang="en-US" dirty="0">
                <a:latin typeface="Times New Roman" panose="02020603050405020304" pitchFamily="18" charset="0"/>
                <a:cs typeface="Times New Roman" panose="02020603050405020304" pitchFamily="18" charset="0"/>
              </a:rPr>
              <a:t> large volumes of data.</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6960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E4E7F-667E-2F94-91C0-18CF0CA49598}"/>
              </a:ext>
            </a:extLst>
          </p:cNvPr>
          <p:cNvSpPr>
            <a:spLocks noGrp="1"/>
          </p:cNvSpPr>
          <p:nvPr>
            <p:ph type="title"/>
          </p:nvPr>
        </p:nvSpPr>
        <p:spPr>
          <a:xfrm>
            <a:off x="556461" y="957840"/>
            <a:ext cx="7886700" cy="707933"/>
          </a:xfrm>
        </p:spPr>
        <p:txBody>
          <a:bodyPr/>
          <a:lstStyle/>
          <a:p>
            <a:r>
              <a:rPr lang="en-US" dirty="0">
                <a:latin typeface="Times New Roman" panose="02020603050405020304" pitchFamily="18" charset="0"/>
                <a:cs typeface="Times New Roman" panose="02020603050405020304" pitchFamily="18" charset="0"/>
              </a:rPr>
              <a:t>Features</a:t>
            </a:r>
            <a:r>
              <a:rPr lang="en-IN" dirty="0">
                <a:latin typeface="Times New Roman" panose="02020603050405020304" pitchFamily="18" charset="0"/>
                <a:cs typeface="Times New Roman" panose="02020603050405020304" pitchFamily="18" charset="0"/>
              </a:rPr>
              <a:t> of ANN</a:t>
            </a:r>
          </a:p>
        </p:txBody>
      </p:sp>
      <p:sp>
        <p:nvSpPr>
          <p:cNvPr id="3" name="Content Placeholder 2">
            <a:extLst>
              <a:ext uri="{FF2B5EF4-FFF2-40B4-BE49-F238E27FC236}">
                <a16:creationId xmlns:a16="http://schemas.microsoft.com/office/drawing/2014/main" id="{1F20223F-1619-E366-E0CE-49C10EC7978F}"/>
              </a:ext>
            </a:extLst>
          </p:cNvPr>
          <p:cNvSpPr>
            <a:spLocks noGrp="1"/>
          </p:cNvSpPr>
          <p:nvPr>
            <p:ph idx="1"/>
          </p:nvPr>
        </p:nvSpPr>
        <p:spPr>
          <a:xfrm>
            <a:off x="628650" y="1797248"/>
            <a:ext cx="7886700" cy="3263504"/>
          </a:xfrm>
        </p:spPr>
        <p:txBody>
          <a:bodyPr>
            <a:normAutofit fontScale="62500" lnSpcReduction="20000"/>
          </a:bodyPr>
          <a:lstStyle/>
          <a:p>
            <a:pPr algn="just"/>
            <a:r>
              <a:rPr lang="en-US" dirty="0"/>
              <a:t>Features of Neural Network Neural Networks are used to accomplish a variety of tasks – </a:t>
            </a:r>
          </a:p>
          <a:p>
            <a:pPr lvl="1" algn="just"/>
            <a:r>
              <a:rPr lang="en-US" dirty="0"/>
              <a:t>Associating: Pattern recognition may be taught to neural networks. When you present an unknown version of a pattern, the network correlates it with the most similar version in its memory and switches to that version. </a:t>
            </a:r>
          </a:p>
          <a:p>
            <a:pPr lvl="1" algn="just"/>
            <a:r>
              <a:rPr lang="en-US" dirty="0"/>
              <a:t>Classification: Neural Networks classify patterns or information into predetermined categories. </a:t>
            </a:r>
          </a:p>
          <a:p>
            <a:pPr lvl="1" algn="just"/>
            <a:r>
              <a:rPr lang="en-US" dirty="0"/>
              <a:t>Clustering: They categories the data by identifying a unique characteristic without having any prior knowledge of the data.</a:t>
            </a:r>
          </a:p>
          <a:p>
            <a:pPr lvl="1" algn="just"/>
            <a:r>
              <a:rPr lang="en-US" dirty="0"/>
              <a:t>Prediction: They get the anticipated result from the provided input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9189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E4E7F-667E-2F94-91C0-18CF0CA49598}"/>
              </a:ext>
            </a:extLst>
          </p:cNvPr>
          <p:cNvSpPr>
            <a:spLocks noGrp="1"/>
          </p:cNvSpPr>
          <p:nvPr>
            <p:ph type="title"/>
          </p:nvPr>
        </p:nvSpPr>
        <p:spPr>
          <a:xfrm>
            <a:off x="556461" y="957840"/>
            <a:ext cx="7886700" cy="707933"/>
          </a:xfrm>
        </p:spPr>
        <p:txBody>
          <a:bodyPr/>
          <a:lstStyle/>
          <a:p>
            <a:r>
              <a:rPr lang="en-US" dirty="0">
                <a:latin typeface="Times New Roman" panose="02020603050405020304" pitchFamily="18" charset="0"/>
                <a:cs typeface="Times New Roman" panose="02020603050405020304" pitchFamily="18" charset="0"/>
              </a:rPr>
              <a:t>Limitations</a:t>
            </a:r>
            <a:r>
              <a:rPr lang="en-IN" dirty="0">
                <a:latin typeface="Times New Roman" panose="02020603050405020304" pitchFamily="18" charset="0"/>
                <a:cs typeface="Times New Roman" panose="02020603050405020304" pitchFamily="18" charset="0"/>
              </a:rPr>
              <a:t> of ANN</a:t>
            </a:r>
          </a:p>
        </p:txBody>
      </p:sp>
      <p:sp>
        <p:nvSpPr>
          <p:cNvPr id="3" name="Content Placeholder 2">
            <a:extLst>
              <a:ext uri="{FF2B5EF4-FFF2-40B4-BE49-F238E27FC236}">
                <a16:creationId xmlns:a16="http://schemas.microsoft.com/office/drawing/2014/main" id="{1F20223F-1619-E366-E0CE-49C10EC7978F}"/>
              </a:ext>
            </a:extLst>
          </p:cNvPr>
          <p:cNvSpPr>
            <a:spLocks noGrp="1"/>
          </p:cNvSpPr>
          <p:nvPr>
            <p:ph idx="1"/>
          </p:nvPr>
        </p:nvSpPr>
        <p:spPr>
          <a:xfrm>
            <a:off x="628650" y="1797248"/>
            <a:ext cx="7886700" cy="3263504"/>
          </a:xfrm>
        </p:spPr>
        <p:txBody>
          <a:bodyPr>
            <a:normAutofit fontScale="92500" lnSpcReduction="10000"/>
          </a:bodyPr>
          <a:lstStyle/>
          <a:p>
            <a:pPr algn="just"/>
            <a:r>
              <a:rPr lang="en-US" dirty="0"/>
              <a:t>To function, the neural network requires training. </a:t>
            </a:r>
          </a:p>
          <a:p>
            <a:pPr algn="just"/>
            <a:r>
              <a:rPr lang="en-US" dirty="0"/>
              <a:t>A neural network's architecture differs from that of a microprocessor. Emulation is so required. </a:t>
            </a:r>
          </a:p>
          <a:p>
            <a:pPr algn="just"/>
            <a:r>
              <a:rPr lang="en-US" dirty="0"/>
              <a:t>Large neural networks need a lot of processing time.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9609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802" y="907785"/>
            <a:ext cx="5823991" cy="746056"/>
          </a:xfrm>
        </p:spPr>
        <p:txBody>
          <a:bodyPr/>
          <a:lstStyle/>
          <a:p>
            <a:r>
              <a:rPr lang="en-US" sz="2400" dirty="0">
                <a:latin typeface="Times New Roman" panose="02020603050405020304" pitchFamily="18" charset="0"/>
                <a:cs typeface="Times New Roman" panose="02020603050405020304" pitchFamily="18" charset="0"/>
              </a:rPr>
              <a:t>Neural Network Architectures</a:t>
            </a:r>
            <a:endParaRPr lang="en-US" sz="2400" dirty="0"/>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762802" y="1814363"/>
            <a:ext cx="7871060" cy="3006089"/>
          </a:xfrm>
        </p:spPr>
        <p:txBody>
          <a:bodyPr/>
          <a:lstStyle/>
          <a:p>
            <a:pPr algn="l" fontAlgn="base"/>
            <a:r>
              <a:rPr lang="en-US" sz="1650" dirty="0">
                <a:solidFill>
                  <a:srgbClr val="273239"/>
                </a:solidFill>
                <a:latin typeface="Times New Roman" panose="02020603050405020304" pitchFamily="18" charset="0"/>
                <a:cs typeface="Times New Roman" panose="02020603050405020304" pitchFamily="18" charset="0"/>
              </a:rPr>
              <a:t>An ANN is configured for a specific application, such as pattern recognition or data classification, through a learning process.</a:t>
            </a:r>
          </a:p>
          <a:p>
            <a:pPr algn="l" fontAlgn="base"/>
            <a:r>
              <a:rPr lang="en-US" sz="1650" dirty="0">
                <a:solidFill>
                  <a:srgbClr val="273239"/>
                </a:solidFill>
                <a:latin typeface="Times New Roman" panose="02020603050405020304" pitchFamily="18" charset="0"/>
                <a:cs typeface="Times New Roman" panose="02020603050405020304" pitchFamily="18" charset="0"/>
              </a:rPr>
              <a:t>Learning largely involves adjustments to the synaptic connections that exist between the neurons. </a:t>
            </a:r>
          </a:p>
          <a:p>
            <a:pPr algn="l" fontAlgn="base"/>
            <a:r>
              <a:rPr lang="en-US" sz="1650" dirty="0">
                <a:solidFill>
                  <a:srgbClr val="273239"/>
                </a:solidFill>
                <a:latin typeface="Times New Roman" panose="02020603050405020304" pitchFamily="18" charset="0"/>
                <a:cs typeface="Times New Roman" panose="02020603050405020304" pitchFamily="18" charset="0"/>
              </a:rPr>
              <a:t>The model of an artificial neural network can be specified by three entities: </a:t>
            </a:r>
            <a:endParaRPr lang="en-US" sz="1650" dirty="0">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sz="1650" b="1" dirty="0">
                <a:latin typeface="Times New Roman" panose="02020603050405020304" pitchFamily="18" charset="0"/>
                <a:cs typeface="Times New Roman" panose="02020603050405020304" pitchFamily="18" charset="0"/>
              </a:rPr>
              <a:t>Activation functions</a:t>
            </a:r>
          </a:p>
          <a:p>
            <a:pPr algn="l" fontAlgn="base">
              <a:buFont typeface="Arial" panose="020B0604020202020204" pitchFamily="34" charset="0"/>
              <a:buChar char="•"/>
            </a:pPr>
            <a:r>
              <a:rPr lang="en-US" sz="1650" b="1" dirty="0">
                <a:latin typeface="Times New Roman" panose="02020603050405020304" pitchFamily="18" charset="0"/>
                <a:cs typeface="Times New Roman" panose="02020603050405020304" pitchFamily="18" charset="0"/>
              </a:rPr>
              <a:t>Interconnections</a:t>
            </a:r>
            <a:endParaRPr lang="en-US" sz="1650" dirty="0">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sz="1650" b="1" dirty="0">
                <a:latin typeface="Times New Roman" panose="02020603050405020304" pitchFamily="18" charset="0"/>
                <a:cs typeface="Times New Roman" panose="02020603050405020304" pitchFamily="18" charset="0"/>
              </a:rPr>
              <a:t>Learning rules</a:t>
            </a:r>
            <a:endParaRPr lang="en-US" sz="1650" dirty="0">
              <a:latin typeface="Times New Roman" panose="02020603050405020304" pitchFamily="18" charset="0"/>
              <a:cs typeface="Times New Roman" panose="02020603050405020304" pitchFamily="18" charset="0"/>
            </a:endParaRPr>
          </a:p>
          <a:p>
            <a:pPr algn="l" fontAlgn="base"/>
            <a:endParaRPr lang="en-US" sz="1650" dirty="0">
              <a:solidFill>
                <a:srgbClr val="27323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2256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269" y="936660"/>
            <a:ext cx="5823991" cy="746056"/>
          </a:xfrm>
        </p:spPr>
        <p:txBody>
          <a:bodyPr/>
          <a:lstStyle/>
          <a:p>
            <a:r>
              <a:rPr lang="en-US" sz="2400" dirty="0">
                <a:latin typeface="Times New Roman" panose="02020603050405020304" pitchFamily="18" charset="0"/>
                <a:cs typeface="Times New Roman" panose="02020603050405020304" pitchFamily="18" charset="0"/>
              </a:rPr>
              <a:t>Activation Functions</a:t>
            </a:r>
            <a:endParaRPr lang="en-US" sz="2400" dirty="0"/>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712269" y="1821583"/>
            <a:ext cx="7907154" cy="2914649"/>
          </a:xfrm>
        </p:spPr>
        <p:txBody>
          <a:bodyPr/>
          <a:lstStyle/>
          <a:p>
            <a:r>
              <a:rPr lang="en-US" sz="1650" dirty="0">
                <a:solidFill>
                  <a:srgbClr val="222222"/>
                </a:solidFill>
                <a:latin typeface="Times New Roman" panose="02020603050405020304" pitchFamily="18" charset="0"/>
                <a:cs typeface="Times New Roman" panose="02020603050405020304" pitchFamily="18" charset="0"/>
              </a:rPr>
              <a:t>Activation functions are functions used in a neural network to compute the weighted sum of inputs and biases.</a:t>
            </a:r>
          </a:p>
          <a:p>
            <a:r>
              <a:rPr lang="en-US" sz="1650" dirty="0">
                <a:solidFill>
                  <a:srgbClr val="222222"/>
                </a:solidFill>
                <a:latin typeface="Times New Roman" panose="02020603050405020304" pitchFamily="18" charset="0"/>
                <a:cs typeface="Times New Roman" panose="02020603050405020304" pitchFamily="18" charset="0"/>
              </a:rPr>
              <a:t>It is used to decide whether a neuron can be activated or not. </a:t>
            </a:r>
          </a:p>
          <a:p>
            <a:r>
              <a:rPr lang="en-US" sz="1650" dirty="0">
                <a:solidFill>
                  <a:srgbClr val="222222"/>
                </a:solidFill>
                <a:latin typeface="Times New Roman" panose="02020603050405020304" pitchFamily="18" charset="0"/>
                <a:cs typeface="Times New Roman" panose="02020603050405020304" pitchFamily="18" charset="0"/>
              </a:rPr>
              <a:t>It manipulates the presented data and produces an output for the neural network that contains the parameters in the data. </a:t>
            </a:r>
          </a:p>
          <a:p>
            <a:r>
              <a:rPr lang="en-US" sz="1650" dirty="0">
                <a:solidFill>
                  <a:srgbClr val="222222"/>
                </a:solidFill>
                <a:latin typeface="Times New Roman" panose="02020603050405020304" pitchFamily="18" charset="0"/>
                <a:cs typeface="Times New Roman" panose="02020603050405020304" pitchFamily="18" charset="0"/>
              </a:rPr>
              <a:t>The activation functions are also referred to as </a:t>
            </a:r>
            <a:r>
              <a:rPr lang="en-US" sz="1650" i="1" dirty="0">
                <a:solidFill>
                  <a:srgbClr val="222222"/>
                </a:solidFill>
                <a:latin typeface="Times New Roman" panose="02020603050405020304" pitchFamily="18" charset="0"/>
                <a:cs typeface="Times New Roman" panose="02020603050405020304" pitchFamily="18" charset="0"/>
              </a:rPr>
              <a:t>transfer functions</a:t>
            </a:r>
            <a:r>
              <a:rPr lang="en-US" sz="1650" dirty="0">
                <a:solidFill>
                  <a:srgbClr val="222222"/>
                </a:solidFill>
                <a:latin typeface="Times New Roman" panose="02020603050405020304" pitchFamily="18" charset="0"/>
                <a:cs typeface="Times New Roman" panose="02020603050405020304" pitchFamily="18" charset="0"/>
              </a:rPr>
              <a:t>. </a:t>
            </a:r>
            <a:endParaRPr lang="en-IN" sz="16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460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458" y="857250"/>
            <a:ext cx="5823991" cy="746056"/>
          </a:xfrm>
        </p:spPr>
        <p:txBody>
          <a:bodyPr/>
          <a:lstStyle/>
          <a:p>
            <a:r>
              <a:rPr lang="en-US" sz="2400" dirty="0">
                <a:latin typeface="Times New Roman" panose="02020603050405020304" pitchFamily="18" charset="0"/>
                <a:cs typeface="Times New Roman" panose="02020603050405020304" pitchFamily="18" charset="0"/>
              </a:rPr>
              <a:t>Benefit of Activation Functions</a:t>
            </a:r>
            <a:endParaRPr lang="en-US" sz="2400" dirty="0"/>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784458" y="1799926"/>
            <a:ext cx="7069756" cy="2914649"/>
          </a:xfrm>
        </p:spPr>
        <p:txBody>
          <a:bodyPr/>
          <a:lstStyle/>
          <a:p>
            <a:r>
              <a:rPr lang="en-US" sz="1650" dirty="0">
                <a:solidFill>
                  <a:srgbClr val="222222"/>
                </a:solidFill>
                <a:latin typeface="Times New Roman" panose="02020603050405020304" pitchFamily="18" charset="0"/>
                <a:cs typeface="Times New Roman" panose="02020603050405020304" pitchFamily="18" charset="0"/>
              </a:rPr>
              <a:t>Converts the linear input signals and models into non-linear output signals.</a:t>
            </a:r>
          </a:p>
          <a:p>
            <a:r>
              <a:rPr lang="en-US" sz="1650" dirty="0">
                <a:solidFill>
                  <a:srgbClr val="222222"/>
                </a:solidFill>
                <a:latin typeface="Times New Roman" panose="02020603050405020304" pitchFamily="18" charset="0"/>
                <a:cs typeface="Times New Roman" panose="02020603050405020304" pitchFamily="18" charset="0"/>
              </a:rPr>
              <a:t>This helps to learn high-order polynomials for deeper networks.</a:t>
            </a:r>
            <a:endParaRPr lang="en-IN" sz="16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7056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US" sz="3200" dirty="0">
                <a:latin typeface="Times New Roman" panose="02020603050405020304" pitchFamily="18" charset="0"/>
                <a:cs typeface="Times New Roman" panose="02020603050405020304" pitchFamily="18" charset="0"/>
              </a:rPr>
              <a:t>Types of Activation Functions</a:t>
            </a:r>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609600" y="1295400"/>
            <a:ext cx="8077200" cy="3886199"/>
          </a:xfrm>
        </p:spPr>
        <p:txBody>
          <a:bodyPr/>
          <a:lstStyle/>
          <a:p>
            <a:r>
              <a:rPr lang="en-US" sz="2200" dirty="0">
                <a:latin typeface="Times New Roman" panose="02020603050405020304" pitchFamily="18" charset="0"/>
                <a:cs typeface="Times New Roman" panose="02020603050405020304" pitchFamily="18" charset="0"/>
              </a:rPr>
              <a:t>Linear Activation Function</a:t>
            </a:r>
          </a:p>
          <a:p>
            <a:r>
              <a:rPr lang="en-US" sz="2200" dirty="0">
                <a:latin typeface="Times New Roman" panose="02020603050405020304" pitchFamily="18" charset="0"/>
                <a:cs typeface="Times New Roman" panose="02020603050405020304" pitchFamily="18" charset="0"/>
              </a:rPr>
              <a:t>Non-Linear Activation Function</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7580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854B-A833-503B-A53F-DD1D7049D0B4}"/>
              </a:ext>
            </a:extLst>
          </p:cNvPr>
          <p:cNvSpPr>
            <a:spLocks noGrp="1"/>
          </p:cNvSpPr>
          <p:nvPr>
            <p:ph type="title"/>
          </p:nvPr>
        </p:nvSpPr>
        <p:spPr>
          <a:xfrm>
            <a:off x="457200" y="136524"/>
            <a:ext cx="8229600" cy="689474"/>
          </a:xfrm>
        </p:spPr>
        <p:txBody>
          <a:bodyPr/>
          <a:lstStyle/>
          <a:p>
            <a:br>
              <a:rPr lang="en-US" sz="28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Linear Activation Function</a:t>
            </a:r>
            <a:endParaRPr lang="en-IN" sz="3200" dirty="0"/>
          </a:p>
        </p:txBody>
      </p:sp>
      <p:sp>
        <p:nvSpPr>
          <p:cNvPr id="3" name="Content Placeholder 2">
            <a:extLst>
              <a:ext uri="{FF2B5EF4-FFF2-40B4-BE49-F238E27FC236}">
                <a16:creationId xmlns:a16="http://schemas.microsoft.com/office/drawing/2014/main" id="{DB614006-1C12-A805-15A2-CD0B415C57EB}"/>
              </a:ext>
            </a:extLst>
          </p:cNvPr>
          <p:cNvSpPr>
            <a:spLocks noGrp="1"/>
          </p:cNvSpPr>
          <p:nvPr>
            <p:ph idx="1"/>
          </p:nvPr>
        </p:nvSpPr>
        <p:spPr>
          <a:xfrm>
            <a:off x="457200" y="1110762"/>
            <a:ext cx="3962400" cy="3918437"/>
          </a:xfrm>
        </p:spPr>
        <p:txBody>
          <a:bodyPr/>
          <a:lstStyle/>
          <a:p>
            <a:pPr algn="l"/>
            <a:r>
              <a:rPr lang="en-US" sz="2200" b="0" i="0" dirty="0">
                <a:solidFill>
                  <a:srgbClr val="060913"/>
                </a:solidFill>
                <a:effectLst/>
                <a:latin typeface="Times New Roman" panose="02020603050405020304" pitchFamily="18" charset="0"/>
                <a:cs typeface="Times New Roman" panose="02020603050405020304" pitchFamily="18" charset="0"/>
              </a:rPr>
              <a:t>The linear activation function, also known as "no activation," or "identity function" (multiplied x1.0), is where the activation is proportional to the input.</a:t>
            </a:r>
          </a:p>
          <a:p>
            <a:pPr algn="l"/>
            <a:r>
              <a:rPr lang="en-US" sz="2200" b="0" i="0" dirty="0">
                <a:solidFill>
                  <a:srgbClr val="060913"/>
                </a:solidFill>
                <a:effectLst/>
                <a:latin typeface="Times New Roman" panose="02020603050405020304" pitchFamily="18" charset="0"/>
                <a:cs typeface="Times New Roman" panose="02020603050405020304" pitchFamily="18" charset="0"/>
              </a:rPr>
              <a:t>The function doesn't do anything to the weighted sum of the input, it simply spits out the value it was given.</a:t>
            </a:r>
          </a:p>
          <a:p>
            <a:pPr algn="just" fontAlgn="base"/>
            <a:r>
              <a:rPr lang="en-US" sz="2200" dirty="0">
                <a:solidFill>
                  <a:srgbClr val="3C484E"/>
                </a:solidFill>
                <a:latin typeface="Times New Roman" panose="02020603050405020304" pitchFamily="18" charset="0"/>
                <a:cs typeface="Times New Roman" panose="02020603050405020304" pitchFamily="18" charset="0"/>
              </a:rPr>
              <a:t>It has the equation:</a:t>
            </a:r>
          </a:p>
          <a:p>
            <a:pPr marL="800100" lvl="2" indent="0" algn="just">
              <a:buNone/>
            </a:pPr>
            <a:r>
              <a:rPr lang="en-US" sz="2200" dirty="0">
                <a:solidFill>
                  <a:srgbClr val="3C484E"/>
                </a:solidFill>
                <a:latin typeface="Times New Roman" panose="02020603050405020304" pitchFamily="18" charset="0"/>
                <a:cs typeface="Times New Roman" panose="02020603050405020304" pitchFamily="18" charset="0"/>
              </a:rPr>
              <a:t>f(x) = </a:t>
            </a:r>
            <a:r>
              <a:rPr lang="en-US" sz="2200" dirty="0" err="1">
                <a:solidFill>
                  <a:srgbClr val="3C484E"/>
                </a:solidFill>
                <a:latin typeface="Times New Roman" panose="02020603050405020304" pitchFamily="18" charset="0"/>
                <a:cs typeface="Times New Roman" panose="02020603050405020304" pitchFamily="18" charset="0"/>
              </a:rPr>
              <a:t>kx</a:t>
            </a:r>
            <a:r>
              <a:rPr lang="en-US" sz="2200" dirty="0">
                <a:solidFill>
                  <a:srgbClr val="3C484E"/>
                </a:solidFill>
                <a:latin typeface="Times New Roman" panose="02020603050405020304" pitchFamily="18" charset="0"/>
                <a:cs typeface="Times New Roman" panose="02020603050405020304" pitchFamily="18" charset="0"/>
              </a:rPr>
              <a:t>, where k is a constant.</a:t>
            </a:r>
          </a:p>
          <a:p>
            <a:pPr marL="400050" lvl="1" indent="0">
              <a:buNone/>
            </a:pPr>
            <a:endParaRPr lang="en-US" sz="2600" dirty="0">
              <a:solidFill>
                <a:srgbClr val="3C484E"/>
              </a:solidFill>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C015FBF-8202-3AE5-7F9A-628F03E3CDC1}"/>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043CC116-A600-8F98-4826-8C1228E8B1F5}"/>
              </a:ext>
            </a:extLst>
          </p:cNvPr>
          <p:cNvSpPr>
            <a:spLocks noGrp="1"/>
          </p:cNvSpPr>
          <p:nvPr>
            <p:ph type="sldNum" sz="quarter" idx="12"/>
          </p:nvPr>
        </p:nvSpPr>
        <p:spPr/>
        <p:txBody>
          <a:bodyPr/>
          <a:lstStyle/>
          <a:p>
            <a:fld id="{B6F15528-21DE-4FAA-801E-634DDDAF4B2B}" type="slidenum">
              <a:rPr lang="en-US" smtClean="0"/>
              <a:pPr/>
              <a:t>29</a:t>
            </a:fld>
            <a:endParaRPr lang="en-US"/>
          </a:p>
        </p:txBody>
      </p:sp>
      <p:pic>
        <p:nvPicPr>
          <p:cNvPr id="7" name="Picture 6">
            <a:extLst>
              <a:ext uri="{FF2B5EF4-FFF2-40B4-BE49-F238E27FC236}">
                <a16:creationId xmlns:a16="http://schemas.microsoft.com/office/drawing/2014/main" id="{1758F2C6-13E3-AF3C-5376-1D5AF1F72F19}"/>
              </a:ext>
            </a:extLst>
          </p:cNvPr>
          <p:cNvPicPr>
            <a:picLocks noChangeAspect="1"/>
          </p:cNvPicPr>
          <p:nvPr/>
        </p:nvPicPr>
        <p:blipFill rotWithShape="1">
          <a:blip r:embed="rId2"/>
          <a:srcRect l="5659"/>
          <a:stretch/>
        </p:blipFill>
        <p:spPr>
          <a:xfrm>
            <a:off x="4660843" y="1219201"/>
            <a:ext cx="4306838" cy="2895600"/>
          </a:xfrm>
          <a:prstGeom prst="rect">
            <a:avLst/>
          </a:prstGeom>
        </p:spPr>
      </p:pic>
    </p:spTree>
    <p:extLst>
      <p:ext uri="{BB962C8B-B14F-4D97-AF65-F5344CB8AC3E}">
        <p14:creationId xmlns:p14="http://schemas.microsoft.com/office/powerpoint/2010/main" val="2789188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1" y="857251"/>
            <a:ext cx="5823991" cy="746056"/>
          </a:xfrm>
        </p:spPr>
        <p:txBody>
          <a:bodyPr/>
          <a:lstStyle/>
          <a:p>
            <a:r>
              <a:rPr lang="en-US" sz="2400" dirty="0">
                <a:latin typeface="Times New Roman" panose="02020603050405020304" pitchFamily="18" charset="0"/>
                <a:cs typeface="Times New Roman" panose="02020603050405020304" pitchFamily="18" charset="0"/>
              </a:rPr>
              <a:t>Computational Paradigms</a:t>
            </a:r>
            <a:endParaRPr lang="en-US" sz="2400" dirty="0"/>
          </a:p>
        </p:txBody>
      </p:sp>
      <p:pic>
        <p:nvPicPr>
          <p:cNvPr id="6" name="Picture 5">
            <a:extLst>
              <a:ext uri="{FF2B5EF4-FFF2-40B4-BE49-F238E27FC236}">
                <a16:creationId xmlns:a16="http://schemas.microsoft.com/office/drawing/2014/main" id="{1017E8E6-3E29-35FB-14C6-3D969919AACF}"/>
              </a:ext>
            </a:extLst>
          </p:cNvPr>
          <p:cNvPicPr>
            <a:picLocks noChangeAspect="1"/>
          </p:cNvPicPr>
          <p:nvPr/>
        </p:nvPicPr>
        <p:blipFill>
          <a:blip r:embed="rId2"/>
          <a:stretch>
            <a:fillRect/>
          </a:stretch>
        </p:blipFill>
        <p:spPr>
          <a:xfrm>
            <a:off x="1607018" y="1714500"/>
            <a:ext cx="5929966" cy="3200400"/>
          </a:xfrm>
          <a:prstGeom prst="rect">
            <a:avLst/>
          </a:prstGeom>
        </p:spPr>
      </p:pic>
    </p:spTree>
    <p:extLst>
      <p:ext uri="{BB962C8B-B14F-4D97-AF65-F5344CB8AC3E}">
        <p14:creationId xmlns:p14="http://schemas.microsoft.com/office/powerpoint/2010/main" val="3998662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854B-A833-503B-A53F-DD1D7049D0B4}"/>
              </a:ext>
            </a:extLst>
          </p:cNvPr>
          <p:cNvSpPr>
            <a:spLocks noGrp="1"/>
          </p:cNvSpPr>
          <p:nvPr>
            <p:ph type="title"/>
          </p:nvPr>
        </p:nvSpPr>
        <p:spPr>
          <a:xfrm>
            <a:off x="457200" y="136524"/>
            <a:ext cx="8229600" cy="689474"/>
          </a:xfrm>
        </p:spPr>
        <p:txBody>
          <a:bodyPr/>
          <a:lstStyle/>
          <a:p>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Disadvantage of </a:t>
            </a:r>
            <a:r>
              <a:rPr lang="en-US" sz="3200" dirty="0">
                <a:latin typeface="Times New Roman" panose="02020603050405020304" pitchFamily="18" charset="0"/>
                <a:cs typeface="Times New Roman" panose="02020603050405020304" pitchFamily="18" charset="0"/>
              </a:rPr>
              <a:t>Linear Activation Function</a:t>
            </a:r>
            <a:endParaRPr lang="en-IN" sz="3200" dirty="0"/>
          </a:p>
        </p:txBody>
      </p:sp>
      <p:sp>
        <p:nvSpPr>
          <p:cNvPr id="3" name="Content Placeholder 2">
            <a:extLst>
              <a:ext uri="{FF2B5EF4-FFF2-40B4-BE49-F238E27FC236}">
                <a16:creationId xmlns:a16="http://schemas.microsoft.com/office/drawing/2014/main" id="{DB614006-1C12-A805-15A2-CD0B415C57EB}"/>
              </a:ext>
            </a:extLst>
          </p:cNvPr>
          <p:cNvSpPr>
            <a:spLocks noGrp="1"/>
          </p:cNvSpPr>
          <p:nvPr>
            <p:ph idx="1"/>
          </p:nvPr>
        </p:nvSpPr>
        <p:spPr>
          <a:xfrm>
            <a:off x="457200" y="1110762"/>
            <a:ext cx="8229600" cy="4756638"/>
          </a:xfrm>
        </p:spPr>
        <p:txBody>
          <a:bodyPr/>
          <a:lstStyle/>
          <a:p>
            <a:pPr algn="l">
              <a:buFont typeface="Arial" panose="020B0604020202020204" pitchFamily="34" charset="0"/>
              <a:buChar char="•"/>
            </a:pPr>
            <a:r>
              <a:rPr lang="en-US" sz="2200" b="0" i="0" dirty="0">
                <a:solidFill>
                  <a:srgbClr val="080A13"/>
                </a:solidFill>
                <a:effectLst/>
                <a:latin typeface="Times New Roman" panose="02020603050405020304" pitchFamily="18" charset="0"/>
                <a:cs typeface="Times New Roman" panose="02020603050405020304" pitchFamily="18" charset="0"/>
              </a:rPr>
              <a:t>It’s not possible to use backpropagation as the derivative of the function is a constant and has no relation to the input x. </a:t>
            </a:r>
          </a:p>
          <a:p>
            <a:pPr algn="l">
              <a:buFont typeface="Arial" panose="020B0604020202020204" pitchFamily="34" charset="0"/>
              <a:buChar char="•"/>
            </a:pPr>
            <a:r>
              <a:rPr lang="en-US" sz="2200" b="0" i="0" dirty="0">
                <a:solidFill>
                  <a:srgbClr val="080A13"/>
                </a:solidFill>
                <a:effectLst/>
                <a:latin typeface="Times New Roman" panose="02020603050405020304" pitchFamily="18" charset="0"/>
                <a:cs typeface="Times New Roman" panose="02020603050405020304" pitchFamily="18" charset="0"/>
              </a:rPr>
              <a:t>All layers of the neural network will collapse into one if a linear activation function is used. No matter the number of layers in the neural network, the last layer will still be a linear function of the first layer. So, essentially, a linear activation function turns the neural network into just one layer.</a:t>
            </a:r>
          </a:p>
          <a:p>
            <a:pPr marL="400050" lvl="1" indent="0">
              <a:buNone/>
            </a:pPr>
            <a:endParaRPr lang="en-US" sz="2600" dirty="0">
              <a:solidFill>
                <a:srgbClr val="3C484E"/>
              </a:solidFill>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C015FBF-8202-3AE5-7F9A-628F03E3CDC1}"/>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043CC116-A600-8F98-4826-8C1228E8B1F5}"/>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1961512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854B-A833-503B-A53F-DD1D7049D0B4}"/>
              </a:ext>
            </a:extLst>
          </p:cNvPr>
          <p:cNvSpPr>
            <a:spLocks noGrp="1"/>
          </p:cNvSpPr>
          <p:nvPr>
            <p:ph type="title"/>
          </p:nvPr>
        </p:nvSpPr>
        <p:spPr>
          <a:xfrm>
            <a:off x="457200" y="136524"/>
            <a:ext cx="8229600" cy="689474"/>
          </a:xfrm>
        </p:spPr>
        <p:txBody>
          <a:bodyPr/>
          <a:lstStyle/>
          <a:p>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Non-</a:t>
            </a:r>
            <a:r>
              <a:rPr lang="en-US" sz="3200" dirty="0">
                <a:latin typeface="Times New Roman" panose="02020603050405020304" pitchFamily="18" charset="0"/>
                <a:cs typeface="Times New Roman" panose="02020603050405020304" pitchFamily="18" charset="0"/>
              </a:rPr>
              <a:t>Linear Activation Function</a:t>
            </a:r>
            <a:endParaRPr lang="en-IN" sz="3200" dirty="0"/>
          </a:p>
        </p:txBody>
      </p:sp>
      <p:sp>
        <p:nvSpPr>
          <p:cNvPr id="3" name="Content Placeholder 2">
            <a:extLst>
              <a:ext uri="{FF2B5EF4-FFF2-40B4-BE49-F238E27FC236}">
                <a16:creationId xmlns:a16="http://schemas.microsoft.com/office/drawing/2014/main" id="{DB614006-1C12-A805-15A2-CD0B415C57EB}"/>
              </a:ext>
            </a:extLst>
          </p:cNvPr>
          <p:cNvSpPr>
            <a:spLocks noGrp="1"/>
          </p:cNvSpPr>
          <p:nvPr>
            <p:ph idx="1"/>
          </p:nvPr>
        </p:nvSpPr>
        <p:spPr>
          <a:xfrm>
            <a:off x="457200" y="1110762"/>
            <a:ext cx="8077200" cy="3918437"/>
          </a:xfrm>
        </p:spPr>
        <p:txBody>
          <a:bodyPr/>
          <a:lstStyle/>
          <a:p>
            <a:r>
              <a:rPr lang="en-US" sz="2200" b="0" i="0" dirty="0">
                <a:effectLst/>
                <a:latin typeface="Times New Roman" panose="02020603050405020304" pitchFamily="18" charset="0"/>
                <a:cs typeface="Times New Roman" panose="02020603050405020304" pitchFamily="18" charset="0"/>
              </a:rPr>
              <a:t>Most modern neural network uses the non-linear function as their activation function to fire the neuron. </a:t>
            </a:r>
          </a:p>
          <a:p>
            <a:r>
              <a:rPr lang="en-US" sz="2200" dirty="0">
                <a:latin typeface="Times New Roman" panose="02020603050405020304" pitchFamily="18" charset="0"/>
                <a:cs typeface="Times New Roman" panose="02020603050405020304" pitchFamily="18" charset="0"/>
              </a:rPr>
              <a:t>T</a:t>
            </a:r>
            <a:r>
              <a:rPr lang="en-US" sz="2200" b="0" i="0" dirty="0">
                <a:effectLst/>
                <a:latin typeface="Times New Roman" panose="02020603050405020304" pitchFamily="18" charset="0"/>
                <a:cs typeface="Times New Roman" panose="02020603050405020304" pitchFamily="18" charset="0"/>
              </a:rPr>
              <a:t>hey allow the model to create complex mappings between the network’s inputs and outputs, which are essential for learning and modelling complex data</a:t>
            </a:r>
          </a:p>
          <a:p>
            <a:r>
              <a:rPr lang="en-US" sz="2200" dirty="0">
                <a:latin typeface="Times New Roman" panose="02020603050405020304" pitchFamily="18" charset="0"/>
                <a:cs typeface="Times New Roman" panose="02020603050405020304" pitchFamily="18" charset="0"/>
              </a:rPr>
              <a:t>They are helpful in datasets </a:t>
            </a:r>
            <a:r>
              <a:rPr lang="en-US" sz="2200" b="0" i="0" dirty="0">
                <a:effectLst/>
                <a:latin typeface="Times New Roman" panose="02020603050405020304" pitchFamily="18" charset="0"/>
                <a:cs typeface="Times New Roman" panose="02020603050405020304" pitchFamily="18" charset="0"/>
              </a:rPr>
              <a:t>which are non-linear or have high dimensionality such as images, video, audio, etc.</a:t>
            </a:r>
            <a:endParaRPr lang="en-US" sz="2200" dirty="0">
              <a:solidFill>
                <a:srgbClr val="3C484E"/>
              </a:solidFill>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C015FBF-8202-3AE5-7F9A-628F03E3CDC1}"/>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043CC116-A600-8F98-4826-8C1228E8B1F5}"/>
              </a:ext>
            </a:extLst>
          </p:cNvPr>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143612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854B-A833-503B-A53F-DD1D7049D0B4}"/>
              </a:ext>
            </a:extLst>
          </p:cNvPr>
          <p:cNvSpPr>
            <a:spLocks noGrp="1"/>
          </p:cNvSpPr>
          <p:nvPr>
            <p:ph type="title"/>
          </p:nvPr>
        </p:nvSpPr>
        <p:spPr>
          <a:xfrm>
            <a:off x="457200" y="136524"/>
            <a:ext cx="8229600" cy="974238"/>
          </a:xfrm>
        </p:spPr>
        <p:txBody>
          <a:bodyPr/>
          <a:lstStyle/>
          <a:p>
            <a:r>
              <a:rPr lang="en-US" sz="3200" b="0" i="0" dirty="0">
                <a:effectLst/>
                <a:latin typeface="Times New Roman" panose="02020603050405020304" pitchFamily="18" charset="0"/>
                <a:cs typeface="Times New Roman" panose="02020603050405020304" pitchFamily="18" charset="0"/>
              </a:rPr>
              <a:t>Advantage of Non-linear function over the Linear function </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B614006-1C12-A805-15A2-CD0B415C57EB}"/>
              </a:ext>
            </a:extLst>
          </p:cNvPr>
          <p:cNvSpPr>
            <a:spLocks noGrp="1"/>
          </p:cNvSpPr>
          <p:nvPr>
            <p:ph idx="1"/>
          </p:nvPr>
        </p:nvSpPr>
        <p:spPr>
          <a:xfrm>
            <a:off x="457200" y="1110762"/>
            <a:ext cx="8077200" cy="3918437"/>
          </a:xfrm>
        </p:spPr>
        <p:txBody>
          <a:bodyPr/>
          <a:lstStyle/>
          <a:p>
            <a:pPr algn="l">
              <a:buFont typeface="Arial" panose="020B0604020202020204" pitchFamily="34" charset="0"/>
              <a:buChar char="•"/>
            </a:pPr>
            <a:r>
              <a:rPr lang="en-US" sz="2200" b="0" i="0" dirty="0">
                <a:solidFill>
                  <a:srgbClr val="292929"/>
                </a:solidFill>
                <a:effectLst/>
                <a:latin typeface="Times New Roman" panose="02020603050405020304" pitchFamily="18" charset="0"/>
                <a:cs typeface="Times New Roman" panose="02020603050405020304" pitchFamily="18" charset="0"/>
              </a:rPr>
              <a:t>Differential is possible in all the non-linear functions.</a:t>
            </a:r>
          </a:p>
          <a:p>
            <a:pPr algn="l">
              <a:buFont typeface="Arial" panose="020B0604020202020204" pitchFamily="34" charset="0"/>
              <a:buChar char="•"/>
            </a:pPr>
            <a:r>
              <a:rPr lang="en-US" sz="2200" b="0" i="0" dirty="0">
                <a:solidFill>
                  <a:srgbClr val="292929"/>
                </a:solidFill>
                <a:effectLst/>
                <a:latin typeface="Times New Roman" panose="02020603050405020304" pitchFamily="18" charset="0"/>
                <a:cs typeface="Times New Roman" panose="02020603050405020304" pitchFamily="18" charset="0"/>
              </a:rPr>
              <a:t>Stacking of networks is possible, which helps us in creating deep neural nets.</a:t>
            </a:r>
          </a:p>
          <a:p>
            <a:pPr algn="l">
              <a:buFont typeface="Arial" panose="020B0604020202020204" pitchFamily="34" charset="0"/>
              <a:buChar char="•"/>
            </a:pPr>
            <a:r>
              <a:rPr lang="en-US" sz="2200" b="0" i="0" dirty="0">
                <a:solidFill>
                  <a:srgbClr val="292929"/>
                </a:solidFill>
                <a:effectLst/>
                <a:latin typeface="Times New Roman" panose="02020603050405020304" pitchFamily="18" charset="0"/>
                <a:cs typeface="Times New Roman" panose="02020603050405020304" pitchFamily="18" charset="0"/>
              </a:rPr>
              <a:t>It makes it easy for the model to generalize or adapt with a variety of data and to differentiate between the output.</a:t>
            </a:r>
          </a:p>
          <a:p>
            <a:pPr algn="l">
              <a:buFont typeface="Arial" panose="020B0604020202020204" pitchFamily="34" charset="0"/>
              <a:buChar char="•"/>
            </a:pPr>
            <a:r>
              <a:rPr lang="en-US" sz="2200" dirty="0">
                <a:solidFill>
                  <a:srgbClr val="292929"/>
                </a:solidFill>
                <a:latin typeface="Times New Roman" panose="02020603050405020304" pitchFamily="18" charset="0"/>
                <a:cs typeface="Times New Roman" panose="02020603050405020304" pitchFamily="18" charset="0"/>
              </a:rPr>
              <a:t>They allow backpropagation because now the derivative function would be related to the input, and it’s possible to go back and understand which weights in the input neurons can provide a better prediction.</a:t>
            </a:r>
          </a:p>
          <a:p>
            <a:pPr algn="l">
              <a:buFont typeface="Arial" panose="020B0604020202020204" pitchFamily="34" charset="0"/>
              <a:buChar char="•"/>
            </a:pPr>
            <a:r>
              <a:rPr lang="en-US" sz="2200" dirty="0">
                <a:solidFill>
                  <a:srgbClr val="292929"/>
                </a:solidFill>
                <a:latin typeface="Times New Roman" panose="02020603050405020304" pitchFamily="18" charset="0"/>
                <a:cs typeface="Times New Roman" panose="02020603050405020304" pitchFamily="18" charset="0"/>
              </a:rPr>
              <a:t>They allow the stacking of multiple layers of neurons as the output would now be a non-linear combination of input passed through multiple layers. Any output can be represented as a functional computation in a neural network.</a:t>
            </a:r>
          </a:p>
          <a:p>
            <a:pPr algn="l">
              <a:buFont typeface="Arial" panose="020B0604020202020204" pitchFamily="34" charset="0"/>
              <a:buChar char="•"/>
            </a:pPr>
            <a:endParaRPr lang="en-US" sz="2200" b="0" i="0" dirty="0">
              <a:solidFill>
                <a:srgbClr val="292929"/>
              </a:solidFill>
              <a:effectLst/>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C015FBF-8202-3AE5-7F9A-628F03E3CDC1}"/>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043CC116-A600-8F98-4826-8C1228E8B1F5}"/>
              </a:ext>
            </a:extLst>
          </p:cNvPr>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761184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854B-A833-503B-A53F-DD1D7049D0B4}"/>
              </a:ext>
            </a:extLst>
          </p:cNvPr>
          <p:cNvSpPr>
            <a:spLocks noGrp="1"/>
          </p:cNvSpPr>
          <p:nvPr>
            <p:ph type="title"/>
          </p:nvPr>
        </p:nvSpPr>
        <p:spPr>
          <a:xfrm>
            <a:off x="457200" y="136524"/>
            <a:ext cx="8229600" cy="974238"/>
          </a:xfrm>
        </p:spPr>
        <p:txBody>
          <a:bodyPr/>
          <a:lstStyle/>
          <a:p>
            <a:r>
              <a:rPr lang="en-US" sz="3200" dirty="0">
                <a:latin typeface="Times New Roman" panose="02020603050405020304" pitchFamily="18" charset="0"/>
                <a:cs typeface="Times New Roman" panose="02020603050405020304" pitchFamily="18" charset="0"/>
              </a:rPr>
              <a:t>Important terminologies for</a:t>
            </a:r>
            <a:r>
              <a:rPr lang="en-US" sz="3200" i="0" dirty="0">
                <a:effectLst/>
                <a:latin typeface="Times New Roman" panose="02020603050405020304" pitchFamily="18" charset="0"/>
                <a:cs typeface="Times New Roman" panose="02020603050405020304" pitchFamily="18" charset="0"/>
              </a:rPr>
              <a:t> Non-linear Activation function </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B614006-1C12-A805-15A2-CD0B415C57EB}"/>
              </a:ext>
            </a:extLst>
          </p:cNvPr>
          <p:cNvSpPr>
            <a:spLocks noGrp="1"/>
          </p:cNvSpPr>
          <p:nvPr>
            <p:ph idx="1"/>
          </p:nvPr>
        </p:nvSpPr>
        <p:spPr>
          <a:xfrm>
            <a:off x="457200" y="1110762"/>
            <a:ext cx="8077200" cy="3918437"/>
          </a:xfrm>
        </p:spPr>
        <p:txBody>
          <a:bodyPr/>
          <a:lstStyle/>
          <a:p>
            <a:pPr algn="l"/>
            <a:r>
              <a:rPr lang="en-US" sz="2200" b="1" i="1" dirty="0">
                <a:solidFill>
                  <a:srgbClr val="292929"/>
                </a:solidFill>
                <a:effectLst/>
                <a:latin typeface="Times New Roman" panose="02020603050405020304" pitchFamily="18" charset="0"/>
                <a:cs typeface="Times New Roman" panose="02020603050405020304" pitchFamily="18" charset="0"/>
              </a:rPr>
              <a:t>Derivative or Differential: </a:t>
            </a:r>
            <a:r>
              <a:rPr lang="en-US" sz="2200" b="0" i="1" dirty="0">
                <a:solidFill>
                  <a:srgbClr val="292929"/>
                </a:solidFill>
                <a:effectLst/>
                <a:latin typeface="Times New Roman" panose="02020603050405020304" pitchFamily="18" charset="0"/>
                <a:cs typeface="Times New Roman" panose="02020603050405020304" pitchFamily="18" charset="0"/>
              </a:rPr>
              <a:t>Change in y-axis </a:t>
            </a:r>
            <a:r>
              <a:rPr lang="en-US" sz="2200" b="0" i="1" dirty="0" err="1">
                <a:solidFill>
                  <a:srgbClr val="292929"/>
                </a:solidFill>
                <a:effectLst/>
                <a:latin typeface="Times New Roman" panose="02020603050405020304" pitchFamily="18" charset="0"/>
                <a:cs typeface="Times New Roman" panose="02020603050405020304" pitchFamily="18" charset="0"/>
              </a:rPr>
              <a:t>w.r.t.</a:t>
            </a:r>
            <a:r>
              <a:rPr lang="en-US" sz="2200" b="0" i="1" dirty="0">
                <a:solidFill>
                  <a:srgbClr val="292929"/>
                </a:solidFill>
                <a:effectLst/>
                <a:latin typeface="Times New Roman" panose="02020603050405020304" pitchFamily="18" charset="0"/>
                <a:cs typeface="Times New Roman" panose="02020603050405020304" pitchFamily="18" charset="0"/>
              </a:rPr>
              <a:t> change in the x-axis. It is also known as a slope.</a:t>
            </a:r>
            <a:endParaRPr lang="en-US" sz="2200" b="0" i="0" dirty="0">
              <a:solidFill>
                <a:srgbClr val="292929"/>
              </a:solidFill>
              <a:effectLst/>
              <a:latin typeface="Times New Roman" panose="02020603050405020304" pitchFamily="18" charset="0"/>
              <a:cs typeface="Times New Roman" panose="02020603050405020304" pitchFamily="18" charset="0"/>
            </a:endParaRPr>
          </a:p>
          <a:p>
            <a:pPr algn="l"/>
            <a:r>
              <a:rPr lang="en-US" sz="2200" b="1" i="1" dirty="0">
                <a:solidFill>
                  <a:srgbClr val="292929"/>
                </a:solidFill>
                <a:effectLst/>
                <a:latin typeface="Times New Roman" panose="02020603050405020304" pitchFamily="18" charset="0"/>
                <a:cs typeface="Times New Roman" panose="02020603050405020304" pitchFamily="18" charset="0"/>
              </a:rPr>
              <a:t>Monotonic function:</a:t>
            </a:r>
            <a:r>
              <a:rPr lang="en-US" sz="2200" b="0" i="1" dirty="0">
                <a:solidFill>
                  <a:srgbClr val="292929"/>
                </a:solidFill>
                <a:effectLst/>
                <a:latin typeface="Times New Roman" panose="02020603050405020304" pitchFamily="18" charset="0"/>
                <a:cs typeface="Times New Roman" panose="02020603050405020304" pitchFamily="18" charset="0"/>
              </a:rPr>
              <a:t> A function that is either entirely non-increasing or non-decreasing.</a:t>
            </a:r>
            <a:endParaRPr lang="en-US" sz="2200" b="0" i="0" dirty="0">
              <a:solidFill>
                <a:srgbClr val="292929"/>
              </a:solidFill>
              <a:effectLst/>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C015FBF-8202-3AE5-7F9A-628F03E3CDC1}"/>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043CC116-A600-8F98-4826-8C1228E8B1F5}"/>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526294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854B-A833-503B-A53F-DD1D7049D0B4}"/>
              </a:ext>
            </a:extLst>
          </p:cNvPr>
          <p:cNvSpPr>
            <a:spLocks noGrp="1"/>
          </p:cNvSpPr>
          <p:nvPr>
            <p:ph type="title"/>
          </p:nvPr>
        </p:nvSpPr>
        <p:spPr>
          <a:xfrm>
            <a:off x="457200" y="685800"/>
            <a:ext cx="8229600" cy="424962"/>
          </a:xfrm>
        </p:spPr>
        <p:txBody>
          <a:bodyPr/>
          <a:lstStyle/>
          <a:p>
            <a:br>
              <a:rPr lang="en-IN" sz="2000" b="0" i="0" dirty="0">
                <a:solidFill>
                  <a:srgbClr val="1F1F1F"/>
                </a:solidFill>
                <a:effectLst/>
                <a:latin typeface="Inter"/>
              </a:rPr>
            </a:br>
            <a:r>
              <a:rPr lang="en-US" sz="3200" b="0" i="0" dirty="0">
                <a:effectLst/>
                <a:latin typeface="Times New Roman" panose="02020603050405020304" pitchFamily="18" charset="0"/>
                <a:cs typeface="Times New Roman" panose="02020603050405020304" pitchFamily="18" charset="0"/>
              </a:rPr>
              <a:t> </a:t>
            </a:r>
            <a:r>
              <a:rPr lang="en-IN" sz="3200" b="0" i="0" dirty="0">
                <a:solidFill>
                  <a:srgbClr val="1F1F1F"/>
                </a:solidFill>
                <a:effectLst/>
                <a:latin typeface="Inter"/>
              </a:rPr>
              <a:t>Binary Step Function or </a:t>
            </a:r>
            <a:r>
              <a:rPr lang="en-IN" sz="3200" b="0" dirty="0" err="1">
                <a:solidFill>
                  <a:srgbClr val="1F1F1F"/>
                </a:solidFill>
                <a:latin typeface="Inter"/>
              </a:rPr>
              <a:t>H</a:t>
            </a:r>
            <a:r>
              <a:rPr lang="en-IN" sz="3200" b="0" i="0" dirty="0" err="1">
                <a:solidFill>
                  <a:srgbClr val="1F1F1F"/>
                </a:solidFill>
                <a:effectLst/>
                <a:latin typeface="Inter"/>
              </a:rPr>
              <a:t>eaveside</a:t>
            </a:r>
            <a:r>
              <a:rPr lang="en-IN" sz="3200" b="0" i="0" dirty="0">
                <a:solidFill>
                  <a:srgbClr val="1F1F1F"/>
                </a:solidFill>
                <a:effectLst/>
                <a:latin typeface="Inter"/>
              </a:rPr>
              <a:t> Function or Unit Step Function</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B614006-1C12-A805-15A2-CD0B415C57EB}"/>
              </a:ext>
            </a:extLst>
          </p:cNvPr>
          <p:cNvSpPr>
            <a:spLocks noGrp="1"/>
          </p:cNvSpPr>
          <p:nvPr>
            <p:ph idx="1"/>
          </p:nvPr>
        </p:nvSpPr>
        <p:spPr>
          <a:xfrm>
            <a:off x="457200" y="1110762"/>
            <a:ext cx="4419600" cy="4451838"/>
          </a:xfrm>
        </p:spPr>
        <p:txBody>
          <a:bodyPr/>
          <a:lstStyle/>
          <a:p>
            <a:pPr algn="just"/>
            <a:r>
              <a:rPr lang="en-US" sz="2200" b="0" i="0" dirty="0">
                <a:solidFill>
                  <a:srgbClr val="060913"/>
                </a:solidFill>
                <a:effectLst/>
                <a:latin typeface="Times New Roman" panose="02020603050405020304" pitchFamily="18" charset="0"/>
                <a:cs typeface="Times New Roman" panose="02020603050405020304" pitchFamily="18" charset="0"/>
              </a:rPr>
              <a:t>Binary step function depends on a threshold value that decides whether a neuron should be activated or not. </a:t>
            </a:r>
          </a:p>
          <a:p>
            <a:pPr algn="just"/>
            <a:r>
              <a:rPr lang="en-US" sz="2200" b="0" i="0" dirty="0">
                <a:solidFill>
                  <a:srgbClr val="060913"/>
                </a:solidFill>
                <a:effectLst/>
                <a:latin typeface="Times New Roman" panose="02020603050405020304" pitchFamily="18" charset="0"/>
                <a:cs typeface="Times New Roman" panose="02020603050405020304" pitchFamily="18" charset="0"/>
              </a:rPr>
              <a:t>The input fed to the activation function is compared to a certain threshold.</a:t>
            </a:r>
          </a:p>
          <a:p>
            <a:pPr algn="just"/>
            <a:r>
              <a:rPr lang="en-US" sz="2200" dirty="0">
                <a:solidFill>
                  <a:srgbClr val="060913"/>
                </a:solidFill>
                <a:latin typeface="Times New Roman" panose="02020603050405020304" pitchFamily="18" charset="0"/>
                <a:cs typeface="Times New Roman" panose="02020603050405020304" pitchFamily="18" charset="0"/>
              </a:rPr>
              <a:t>I</a:t>
            </a:r>
            <a:r>
              <a:rPr lang="en-US" sz="2200" b="0" i="0" dirty="0">
                <a:solidFill>
                  <a:srgbClr val="060913"/>
                </a:solidFill>
                <a:effectLst/>
                <a:latin typeface="Times New Roman" panose="02020603050405020304" pitchFamily="18" charset="0"/>
                <a:cs typeface="Times New Roman" panose="02020603050405020304" pitchFamily="18" charset="0"/>
              </a:rPr>
              <a:t>f the input is greater than it, then the neuron is activated, else it is deactivated,</a:t>
            </a:r>
          </a:p>
          <a:p>
            <a:pPr algn="just"/>
            <a:r>
              <a:rPr lang="en-US" sz="2200" dirty="0">
                <a:solidFill>
                  <a:srgbClr val="060913"/>
                </a:solidFill>
                <a:latin typeface="Times New Roman" panose="02020603050405020304" pitchFamily="18" charset="0"/>
                <a:cs typeface="Times New Roman" panose="02020603050405020304" pitchFamily="18" charset="0"/>
              </a:rPr>
              <a:t>I</a:t>
            </a:r>
            <a:r>
              <a:rPr lang="en-US" sz="2200" b="0" i="0" dirty="0">
                <a:solidFill>
                  <a:srgbClr val="060913"/>
                </a:solidFill>
                <a:effectLst/>
                <a:latin typeface="Times New Roman" panose="02020603050405020304" pitchFamily="18" charset="0"/>
                <a:cs typeface="Times New Roman" panose="02020603050405020304" pitchFamily="18" charset="0"/>
              </a:rPr>
              <a:t>ts output is not passed on to the next hidden layer.</a:t>
            </a:r>
          </a:p>
          <a:p>
            <a:endParaRPr lang="en-IN" sz="22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C015FBF-8202-3AE5-7F9A-628F03E3CDC1}"/>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043CC116-A600-8F98-4826-8C1228E8B1F5}"/>
              </a:ext>
            </a:extLst>
          </p:cNvPr>
          <p:cNvSpPr>
            <a:spLocks noGrp="1"/>
          </p:cNvSpPr>
          <p:nvPr>
            <p:ph type="sldNum" sz="quarter" idx="12"/>
          </p:nvPr>
        </p:nvSpPr>
        <p:spPr/>
        <p:txBody>
          <a:bodyPr/>
          <a:lstStyle/>
          <a:p>
            <a:fld id="{B6F15528-21DE-4FAA-801E-634DDDAF4B2B}" type="slidenum">
              <a:rPr lang="en-US" smtClean="0"/>
              <a:pPr/>
              <a:t>34</a:t>
            </a:fld>
            <a:endParaRPr lang="en-US"/>
          </a:p>
        </p:txBody>
      </p:sp>
      <p:pic>
        <p:nvPicPr>
          <p:cNvPr id="7" name="Picture 6">
            <a:extLst>
              <a:ext uri="{FF2B5EF4-FFF2-40B4-BE49-F238E27FC236}">
                <a16:creationId xmlns:a16="http://schemas.microsoft.com/office/drawing/2014/main" id="{0EDAD5AA-E103-F4A5-B44C-02DA741094F6}"/>
              </a:ext>
            </a:extLst>
          </p:cNvPr>
          <p:cNvPicPr>
            <a:picLocks noChangeAspect="1"/>
          </p:cNvPicPr>
          <p:nvPr/>
        </p:nvPicPr>
        <p:blipFill rotWithShape="1">
          <a:blip r:embed="rId2"/>
          <a:srcRect t="4943"/>
          <a:stretch/>
        </p:blipFill>
        <p:spPr>
          <a:xfrm>
            <a:off x="4763726" y="1295400"/>
            <a:ext cx="3811203" cy="2514600"/>
          </a:xfrm>
          <a:prstGeom prst="rect">
            <a:avLst/>
          </a:prstGeom>
        </p:spPr>
      </p:pic>
    </p:spTree>
    <p:extLst>
      <p:ext uri="{BB962C8B-B14F-4D97-AF65-F5344CB8AC3E}">
        <p14:creationId xmlns:p14="http://schemas.microsoft.com/office/powerpoint/2010/main" val="1270622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854B-A833-503B-A53F-DD1D7049D0B4}"/>
              </a:ext>
            </a:extLst>
          </p:cNvPr>
          <p:cNvSpPr>
            <a:spLocks noGrp="1"/>
          </p:cNvSpPr>
          <p:nvPr>
            <p:ph type="title"/>
          </p:nvPr>
        </p:nvSpPr>
        <p:spPr>
          <a:xfrm>
            <a:off x="457200" y="381000"/>
            <a:ext cx="8229600" cy="424962"/>
          </a:xfrm>
        </p:spPr>
        <p:txBody>
          <a:bodyPr/>
          <a:lstStyle/>
          <a:p>
            <a:br>
              <a:rPr lang="en-IN" sz="2000" b="0" i="0" dirty="0">
                <a:solidFill>
                  <a:srgbClr val="1F1F1F"/>
                </a:solidFill>
                <a:effectLst/>
                <a:latin typeface="Inter"/>
              </a:rPr>
            </a:br>
            <a:r>
              <a:rPr lang="en-US" sz="3200" b="0" i="0" dirty="0">
                <a:effectLst/>
                <a:latin typeface="Times New Roman" panose="02020603050405020304" pitchFamily="18" charset="0"/>
                <a:cs typeface="Times New Roman" panose="02020603050405020304" pitchFamily="18" charset="0"/>
              </a:rPr>
              <a:t> </a:t>
            </a:r>
            <a:r>
              <a:rPr lang="en-IN" sz="3200" b="0" i="0" dirty="0">
                <a:solidFill>
                  <a:srgbClr val="1F1F1F"/>
                </a:solidFill>
                <a:effectLst/>
                <a:latin typeface="Inter"/>
              </a:rPr>
              <a:t>Binary Step Function</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B614006-1C12-A805-15A2-CD0B415C57EB}"/>
              </a:ext>
            </a:extLst>
          </p:cNvPr>
          <p:cNvSpPr>
            <a:spLocks noGrp="1"/>
          </p:cNvSpPr>
          <p:nvPr>
            <p:ph idx="1"/>
          </p:nvPr>
        </p:nvSpPr>
        <p:spPr>
          <a:xfrm>
            <a:off x="457200" y="1110762"/>
            <a:ext cx="8305800" cy="4528038"/>
          </a:xfrm>
        </p:spPr>
        <p:txBody>
          <a:bodyPr/>
          <a:lstStyle/>
          <a:p>
            <a:r>
              <a:rPr lang="en-IN" sz="2200" dirty="0">
                <a:latin typeface="Times New Roman" panose="02020603050405020304" pitchFamily="18" charset="0"/>
                <a:cs typeface="Times New Roman" panose="02020603050405020304" pitchFamily="18" charset="0"/>
              </a:rPr>
              <a:t>Mathematically it can be represented using the following equation:</a:t>
            </a:r>
          </a:p>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200" b="0" i="0" dirty="0">
                <a:solidFill>
                  <a:srgbClr val="080A13"/>
                </a:solidFill>
                <a:effectLst/>
                <a:latin typeface="Times New Roman" panose="02020603050405020304" pitchFamily="18" charset="0"/>
                <a:cs typeface="Times New Roman" panose="02020603050405020304" pitchFamily="18" charset="0"/>
              </a:rPr>
              <a:t>Limitations:</a:t>
            </a:r>
          </a:p>
          <a:p>
            <a:pPr algn="l">
              <a:buFont typeface="Arial" panose="020B0604020202020204" pitchFamily="34" charset="0"/>
              <a:buChar char="•"/>
            </a:pPr>
            <a:r>
              <a:rPr lang="en-US" sz="2200" b="0" i="0" dirty="0">
                <a:solidFill>
                  <a:srgbClr val="080A13"/>
                </a:solidFill>
                <a:effectLst/>
                <a:latin typeface="Times New Roman" panose="02020603050405020304" pitchFamily="18" charset="0"/>
                <a:cs typeface="Times New Roman" panose="02020603050405020304" pitchFamily="18" charset="0"/>
              </a:rPr>
              <a:t>It cannot provide multi-value outputs—for example, it cannot be used for multi-class classification problems. </a:t>
            </a:r>
          </a:p>
          <a:p>
            <a:pPr algn="l">
              <a:buFont typeface="Arial" panose="020B0604020202020204" pitchFamily="34" charset="0"/>
              <a:buChar char="•"/>
            </a:pPr>
            <a:r>
              <a:rPr lang="en-US" sz="2200" b="0" i="0" dirty="0">
                <a:solidFill>
                  <a:srgbClr val="080A13"/>
                </a:solidFill>
                <a:effectLst/>
                <a:latin typeface="Times New Roman" panose="02020603050405020304" pitchFamily="18" charset="0"/>
                <a:cs typeface="Times New Roman" panose="02020603050405020304" pitchFamily="18" charset="0"/>
              </a:rPr>
              <a:t>The gradient of the step function is zero, which causes a hindrance in the backpropagation process.</a:t>
            </a:r>
          </a:p>
          <a:p>
            <a:endParaRPr lang="en-IN" sz="2200" dirty="0">
              <a:latin typeface="Times New Roman" panose="02020603050405020304" pitchFamily="18" charset="0"/>
              <a:cs typeface="Times New Roman" panose="02020603050405020304" pitchFamily="18" charset="0"/>
            </a:endParaRPr>
          </a:p>
          <a:p>
            <a:endParaRPr lang="en-IN" sz="22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C015FBF-8202-3AE5-7F9A-628F03E3CDC1}"/>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043CC116-A600-8F98-4826-8C1228E8B1F5}"/>
              </a:ext>
            </a:extLst>
          </p:cNvPr>
          <p:cNvSpPr>
            <a:spLocks noGrp="1"/>
          </p:cNvSpPr>
          <p:nvPr>
            <p:ph type="sldNum" sz="quarter" idx="12"/>
          </p:nvPr>
        </p:nvSpPr>
        <p:spPr/>
        <p:txBody>
          <a:bodyPr/>
          <a:lstStyle/>
          <a:p>
            <a:fld id="{B6F15528-21DE-4FAA-801E-634DDDAF4B2B}" type="slidenum">
              <a:rPr lang="en-US" smtClean="0"/>
              <a:pPr/>
              <a:t>35</a:t>
            </a:fld>
            <a:endParaRPr lang="en-US"/>
          </a:p>
        </p:txBody>
      </p:sp>
      <p:pic>
        <p:nvPicPr>
          <p:cNvPr id="8" name="Picture 7">
            <a:extLst>
              <a:ext uri="{FF2B5EF4-FFF2-40B4-BE49-F238E27FC236}">
                <a16:creationId xmlns:a16="http://schemas.microsoft.com/office/drawing/2014/main" id="{EDF6B23F-1242-E496-DA18-1AE6706DB37B}"/>
              </a:ext>
            </a:extLst>
          </p:cNvPr>
          <p:cNvPicPr>
            <a:picLocks noChangeAspect="1"/>
          </p:cNvPicPr>
          <p:nvPr/>
        </p:nvPicPr>
        <p:blipFill>
          <a:blip r:embed="rId2"/>
          <a:stretch>
            <a:fillRect/>
          </a:stretch>
        </p:blipFill>
        <p:spPr>
          <a:xfrm>
            <a:off x="3047847" y="1676400"/>
            <a:ext cx="2971953" cy="927148"/>
          </a:xfrm>
          <a:prstGeom prst="rect">
            <a:avLst/>
          </a:prstGeom>
        </p:spPr>
      </p:pic>
    </p:spTree>
    <p:extLst>
      <p:ext uri="{BB962C8B-B14F-4D97-AF65-F5344CB8AC3E}">
        <p14:creationId xmlns:p14="http://schemas.microsoft.com/office/powerpoint/2010/main" val="3529757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854B-A833-503B-A53F-DD1D7049D0B4}"/>
              </a:ext>
            </a:extLst>
          </p:cNvPr>
          <p:cNvSpPr>
            <a:spLocks noGrp="1"/>
          </p:cNvSpPr>
          <p:nvPr>
            <p:ph type="title"/>
          </p:nvPr>
        </p:nvSpPr>
        <p:spPr>
          <a:xfrm>
            <a:off x="457200" y="381000"/>
            <a:ext cx="8229600" cy="424962"/>
          </a:xfrm>
        </p:spPr>
        <p:txBody>
          <a:bodyPr/>
          <a:lstStyle/>
          <a:p>
            <a:br>
              <a:rPr lang="en-IN" sz="2000" b="0" i="0" dirty="0">
                <a:solidFill>
                  <a:srgbClr val="1F1F1F"/>
                </a:solidFill>
                <a:effectLst/>
                <a:latin typeface="Inter"/>
              </a:rPr>
            </a:br>
            <a:r>
              <a:rPr lang="en-US" sz="3200" b="0" i="0" dirty="0">
                <a:effectLst/>
                <a:latin typeface="Times New Roman" panose="02020603050405020304" pitchFamily="18" charset="0"/>
                <a:cs typeface="Times New Roman" panose="02020603050405020304" pitchFamily="18" charset="0"/>
              </a:rPr>
              <a:t> </a:t>
            </a:r>
            <a:r>
              <a:rPr lang="en-IN" sz="3200" b="0" dirty="0">
                <a:solidFill>
                  <a:srgbClr val="1F1F1F"/>
                </a:solidFill>
                <a:latin typeface="Inter"/>
                <a:cs typeface="Times New Roman" panose="02020603050405020304" pitchFamily="18" charset="0"/>
              </a:rPr>
              <a:t>Sigmoid/ Logistic Activation </a:t>
            </a:r>
            <a:r>
              <a:rPr lang="en-IN" sz="3200" b="0" i="0" dirty="0">
                <a:solidFill>
                  <a:srgbClr val="1F1F1F"/>
                </a:solidFill>
                <a:effectLst/>
                <a:latin typeface="Inter"/>
              </a:rPr>
              <a:t>Function</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B614006-1C12-A805-15A2-CD0B415C57EB}"/>
              </a:ext>
            </a:extLst>
          </p:cNvPr>
          <p:cNvSpPr>
            <a:spLocks noGrp="1"/>
          </p:cNvSpPr>
          <p:nvPr>
            <p:ph idx="1"/>
          </p:nvPr>
        </p:nvSpPr>
        <p:spPr>
          <a:xfrm>
            <a:off x="457200" y="1110762"/>
            <a:ext cx="4114800" cy="4528038"/>
          </a:xfrm>
        </p:spPr>
        <p:txBody>
          <a:bodyPr/>
          <a:lstStyle/>
          <a:p>
            <a:pPr algn="l"/>
            <a:r>
              <a:rPr lang="en-US" sz="2200" b="0" i="0" dirty="0">
                <a:solidFill>
                  <a:srgbClr val="060913"/>
                </a:solidFill>
                <a:effectLst/>
                <a:latin typeface="Times New Roman" panose="02020603050405020304" pitchFamily="18" charset="0"/>
                <a:cs typeface="Times New Roman" panose="02020603050405020304" pitchFamily="18" charset="0"/>
              </a:rPr>
              <a:t>This function takes any real value as input and outputs values in the range of 0 to 1. </a:t>
            </a:r>
            <a:br>
              <a:rPr lang="en-US" sz="2200" b="0" i="0" dirty="0">
                <a:solidFill>
                  <a:srgbClr val="060913"/>
                </a:solidFill>
                <a:effectLst/>
                <a:latin typeface="Times New Roman" panose="02020603050405020304" pitchFamily="18" charset="0"/>
                <a:cs typeface="Times New Roman" panose="02020603050405020304" pitchFamily="18" charset="0"/>
              </a:rPr>
            </a:br>
            <a:endParaRPr lang="en-US" sz="2200" b="0" i="0" dirty="0">
              <a:solidFill>
                <a:srgbClr val="060913"/>
              </a:solidFill>
              <a:effectLst/>
              <a:latin typeface="Times New Roman" panose="02020603050405020304" pitchFamily="18" charset="0"/>
              <a:cs typeface="Times New Roman" panose="02020603050405020304" pitchFamily="18" charset="0"/>
            </a:endParaRPr>
          </a:p>
          <a:p>
            <a:pPr algn="l"/>
            <a:r>
              <a:rPr lang="en-US" sz="2200" b="0" i="0" dirty="0">
                <a:solidFill>
                  <a:srgbClr val="060913"/>
                </a:solidFill>
                <a:effectLst/>
                <a:latin typeface="Times New Roman" panose="02020603050405020304" pitchFamily="18" charset="0"/>
                <a:cs typeface="Times New Roman" panose="02020603050405020304" pitchFamily="18" charset="0"/>
              </a:rPr>
              <a:t>The larger the input (more positive), the closer the output value will be to 1.0, whereas the smaller the input (more negative), the closer the output will be to 0.0, as shown below.</a:t>
            </a:r>
          </a:p>
          <a:p>
            <a:endParaRPr lang="en-IN" sz="2200" dirty="0">
              <a:latin typeface="Times New Roman" panose="02020603050405020304" pitchFamily="18" charset="0"/>
              <a:cs typeface="Times New Roman" panose="02020603050405020304" pitchFamily="18" charset="0"/>
            </a:endParaRPr>
          </a:p>
          <a:p>
            <a:endParaRPr lang="en-IN" sz="22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C015FBF-8202-3AE5-7F9A-628F03E3CDC1}"/>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043CC116-A600-8F98-4826-8C1228E8B1F5}"/>
              </a:ext>
            </a:extLst>
          </p:cNvPr>
          <p:cNvSpPr>
            <a:spLocks noGrp="1"/>
          </p:cNvSpPr>
          <p:nvPr>
            <p:ph type="sldNum" sz="quarter" idx="12"/>
          </p:nvPr>
        </p:nvSpPr>
        <p:spPr/>
        <p:txBody>
          <a:bodyPr/>
          <a:lstStyle/>
          <a:p>
            <a:fld id="{B6F15528-21DE-4FAA-801E-634DDDAF4B2B}" type="slidenum">
              <a:rPr lang="en-US" smtClean="0"/>
              <a:pPr/>
              <a:t>36</a:t>
            </a:fld>
            <a:endParaRPr lang="en-US"/>
          </a:p>
        </p:txBody>
      </p:sp>
      <p:pic>
        <p:nvPicPr>
          <p:cNvPr id="7" name="Picture 6">
            <a:extLst>
              <a:ext uri="{FF2B5EF4-FFF2-40B4-BE49-F238E27FC236}">
                <a16:creationId xmlns:a16="http://schemas.microsoft.com/office/drawing/2014/main" id="{6BF25F68-8AED-E967-CF8F-5515D4B66666}"/>
              </a:ext>
            </a:extLst>
          </p:cNvPr>
          <p:cNvPicPr>
            <a:picLocks noChangeAspect="1"/>
          </p:cNvPicPr>
          <p:nvPr/>
        </p:nvPicPr>
        <p:blipFill>
          <a:blip r:embed="rId2"/>
          <a:stretch>
            <a:fillRect/>
          </a:stretch>
        </p:blipFill>
        <p:spPr>
          <a:xfrm>
            <a:off x="4558052" y="1219200"/>
            <a:ext cx="4083606" cy="3391000"/>
          </a:xfrm>
          <a:prstGeom prst="rect">
            <a:avLst/>
          </a:prstGeom>
        </p:spPr>
      </p:pic>
    </p:spTree>
    <p:extLst>
      <p:ext uri="{BB962C8B-B14F-4D97-AF65-F5344CB8AC3E}">
        <p14:creationId xmlns:p14="http://schemas.microsoft.com/office/powerpoint/2010/main" val="4106771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854B-A833-503B-A53F-DD1D7049D0B4}"/>
              </a:ext>
            </a:extLst>
          </p:cNvPr>
          <p:cNvSpPr>
            <a:spLocks noGrp="1"/>
          </p:cNvSpPr>
          <p:nvPr>
            <p:ph type="title"/>
          </p:nvPr>
        </p:nvSpPr>
        <p:spPr>
          <a:xfrm>
            <a:off x="457200" y="381000"/>
            <a:ext cx="8229600" cy="424962"/>
          </a:xfrm>
        </p:spPr>
        <p:txBody>
          <a:bodyPr/>
          <a:lstStyle/>
          <a:p>
            <a:br>
              <a:rPr lang="en-IN" sz="2000" b="0" i="0" dirty="0">
                <a:solidFill>
                  <a:srgbClr val="1F1F1F"/>
                </a:solidFill>
                <a:effectLst/>
                <a:latin typeface="Inter"/>
              </a:rPr>
            </a:br>
            <a:r>
              <a:rPr lang="en-US" sz="3200" b="0" i="0" dirty="0">
                <a:effectLst/>
                <a:latin typeface="Times New Roman" panose="02020603050405020304" pitchFamily="18" charset="0"/>
                <a:cs typeface="Times New Roman" panose="02020603050405020304" pitchFamily="18" charset="0"/>
              </a:rPr>
              <a:t> </a:t>
            </a:r>
            <a:r>
              <a:rPr lang="en-IN" sz="3200" b="0" dirty="0">
                <a:solidFill>
                  <a:srgbClr val="1F1F1F"/>
                </a:solidFill>
                <a:latin typeface="Inter"/>
                <a:cs typeface="Times New Roman" panose="02020603050405020304" pitchFamily="18" charset="0"/>
              </a:rPr>
              <a:t>Sigmoid/ Logistic Activation </a:t>
            </a:r>
            <a:r>
              <a:rPr lang="en-IN" sz="3200" b="0" i="0" dirty="0">
                <a:solidFill>
                  <a:srgbClr val="1F1F1F"/>
                </a:solidFill>
                <a:effectLst/>
                <a:latin typeface="Inter"/>
              </a:rPr>
              <a:t>Function</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B614006-1C12-A805-15A2-CD0B415C57EB}"/>
              </a:ext>
            </a:extLst>
          </p:cNvPr>
          <p:cNvSpPr>
            <a:spLocks noGrp="1"/>
          </p:cNvSpPr>
          <p:nvPr>
            <p:ph idx="1"/>
          </p:nvPr>
        </p:nvSpPr>
        <p:spPr>
          <a:xfrm>
            <a:off x="457200" y="1110762"/>
            <a:ext cx="8153400" cy="4528038"/>
          </a:xfrm>
        </p:spPr>
        <p:txBody>
          <a:bodyPr/>
          <a:lstStyle/>
          <a:p>
            <a:r>
              <a:rPr lang="en-IN" sz="2200" dirty="0">
                <a:latin typeface="Times New Roman" panose="02020603050405020304" pitchFamily="18" charset="0"/>
                <a:cs typeface="Times New Roman" panose="02020603050405020304" pitchFamily="18" charset="0"/>
              </a:rPr>
              <a:t>Mathematically it can be represented as follows:</a:t>
            </a:r>
          </a:p>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pPr marL="0" indent="0">
              <a:buNone/>
            </a:pPr>
            <a:endParaRPr lang="en-IN"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Advantages of Sigmoid Activation Function:</a:t>
            </a:r>
          </a:p>
          <a:p>
            <a:pPr algn="l">
              <a:buFont typeface="Arial" panose="020B0604020202020204" pitchFamily="34" charset="0"/>
              <a:buChar char="•"/>
            </a:pPr>
            <a:r>
              <a:rPr lang="en-US" sz="2200" b="0" i="0" dirty="0">
                <a:solidFill>
                  <a:srgbClr val="080A13"/>
                </a:solidFill>
                <a:effectLst/>
                <a:latin typeface="Times New Roman" panose="02020603050405020304" pitchFamily="18" charset="0"/>
                <a:cs typeface="Times New Roman" panose="02020603050405020304" pitchFamily="18" charset="0"/>
              </a:rPr>
              <a:t>It is commonly used for models where we have to predict the probability as an output. Since probability of anything exists only between the range of 0 and 1, sigmoid is the right choice because of its range.</a:t>
            </a:r>
          </a:p>
          <a:p>
            <a:pPr algn="l">
              <a:buFont typeface="Arial" panose="020B0604020202020204" pitchFamily="34" charset="0"/>
              <a:buChar char="•"/>
            </a:pPr>
            <a:r>
              <a:rPr lang="en-US" sz="2200" b="0" i="0" dirty="0">
                <a:solidFill>
                  <a:srgbClr val="080A13"/>
                </a:solidFill>
                <a:effectLst/>
                <a:latin typeface="Times New Roman" panose="02020603050405020304" pitchFamily="18" charset="0"/>
                <a:cs typeface="Times New Roman" panose="02020603050405020304" pitchFamily="18" charset="0"/>
              </a:rPr>
              <a:t>The function is differentiable and provides a smooth gradient, i.e., preventing jumps in output values. This is represented by an S-shape of the sigmoid activation function.</a:t>
            </a:r>
          </a:p>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endParaRPr lang="en-IN" sz="22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C015FBF-8202-3AE5-7F9A-628F03E3CDC1}"/>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043CC116-A600-8F98-4826-8C1228E8B1F5}"/>
              </a:ext>
            </a:extLst>
          </p:cNvPr>
          <p:cNvSpPr>
            <a:spLocks noGrp="1"/>
          </p:cNvSpPr>
          <p:nvPr>
            <p:ph type="sldNum" sz="quarter" idx="12"/>
          </p:nvPr>
        </p:nvSpPr>
        <p:spPr/>
        <p:txBody>
          <a:bodyPr/>
          <a:lstStyle/>
          <a:p>
            <a:fld id="{B6F15528-21DE-4FAA-801E-634DDDAF4B2B}" type="slidenum">
              <a:rPr lang="en-US" smtClean="0"/>
              <a:pPr/>
              <a:t>37</a:t>
            </a:fld>
            <a:endParaRPr lang="en-US"/>
          </a:p>
        </p:txBody>
      </p:sp>
      <p:pic>
        <p:nvPicPr>
          <p:cNvPr id="8" name="Picture 7">
            <a:extLst>
              <a:ext uri="{FF2B5EF4-FFF2-40B4-BE49-F238E27FC236}">
                <a16:creationId xmlns:a16="http://schemas.microsoft.com/office/drawing/2014/main" id="{239107DA-2E01-333A-4736-F1977BC01A18}"/>
              </a:ext>
            </a:extLst>
          </p:cNvPr>
          <p:cNvPicPr>
            <a:picLocks noChangeAspect="1"/>
          </p:cNvPicPr>
          <p:nvPr/>
        </p:nvPicPr>
        <p:blipFill>
          <a:blip r:embed="rId2"/>
          <a:stretch>
            <a:fillRect/>
          </a:stretch>
        </p:blipFill>
        <p:spPr>
          <a:xfrm>
            <a:off x="2971800" y="1528830"/>
            <a:ext cx="2349621" cy="1244664"/>
          </a:xfrm>
          <a:prstGeom prst="rect">
            <a:avLst/>
          </a:prstGeom>
        </p:spPr>
      </p:pic>
    </p:spTree>
    <p:extLst>
      <p:ext uri="{BB962C8B-B14F-4D97-AF65-F5344CB8AC3E}">
        <p14:creationId xmlns:p14="http://schemas.microsoft.com/office/powerpoint/2010/main" val="1851194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854B-A833-503B-A53F-DD1D7049D0B4}"/>
              </a:ext>
            </a:extLst>
          </p:cNvPr>
          <p:cNvSpPr>
            <a:spLocks noGrp="1"/>
          </p:cNvSpPr>
          <p:nvPr>
            <p:ph type="title"/>
          </p:nvPr>
        </p:nvSpPr>
        <p:spPr>
          <a:xfrm>
            <a:off x="457200" y="381000"/>
            <a:ext cx="8229600" cy="424962"/>
          </a:xfrm>
        </p:spPr>
        <p:txBody>
          <a:bodyPr/>
          <a:lstStyle/>
          <a:p>
            <a:br>
              <a:rPr lang="en-IN" sz="2000" b="0" i="0" dirty="0">
                <a:solidFill>
                  <a:srgbClr val="1F1F1F"/>
                </a:solidFill>
                <a:effectLst/>
                <a:latin typeface="Inter"/>
              </a:rPr>
            </a:br>
            <a:r>
              <a:rPr lang="en-US" sz="3200" b="0" i="0" dirty="0">
                <a:effectLst/>
                <a:latin typeface="Times New Roman" panose="02020603050405020304" pitchFamily="18" charset="0"/>
                <a:cs typeface="Times New Roman" panose="02020603050405020304" pitchFamily="18" charset="0"/>
              </a:rPr>
              <a:t> </a:t>
            </a:r>
            <a:r>
              <a:rPr lang="en-IN" sz="3200" b="0" dirty="0">
                <a:solidFill>
                  <a:srgbClr val="1F1F1F"/>
                </a:solidFill>
                <a:latin typeface="Inter"/>
                <a:cs typeface="Times New Roman" panose="02020603050405020304" pitchFamily="18" charset="0"/>
              </a:rPr>
              <a:t>Sigmoid/ Logistic Activation </a:t>
            </a:r>
            <a:r>
              <a:rPr lang="en-IN" sz="3200" b="0" i="0" dirty="0">
                <a:solidFill>
                  <a:srgbClr val="1F1F1F"/>
                </a:solidFill>
                <a:effectLst/>
                <a:latin typeface="Inter"/>
              </a:rPr>
              <a:t>Function</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B614006-1C12-A805-15A2-CD0B415C57EB}"/>
              </a:ext>
            </a:extLst>
          </p:cNvPr>
          <p:cNvSpPr>
            <a:spLocks noGrp="1"/>
          </p:cNvSpPr>
          <p:nvPr>
            <p:ph idx="1"/>
          </p:nvPr>
        </p:nvSpPr>
        <p:spPr>
          <a:xfrm>
            <a:off x="457200" y="1110762"/>
            <a:ext cx="8153400" cy="946638"/>
          </a:xfrm>
        </p:spPr>
        <p:txBody>
          <a:bodyPr/>
          <a:lstStyle/>
          <a:p>
            <a:r>
              <a:rPr lang="en-IN" sz="2200" dirty="0">
                <a:latin typeface="Times New Roman" panose="02020603050405020304" pitchFamily="18" charset="0"/>
                <a:cs typeface="Times New Roman" panose="02020603050405020304" pitchFamily="18" charset="0"/>
              </a:rPr>
              <a:t>Limitations of Sigmoid Activation Function:</a:t>
            </a:r>
          </a:p>
          <a:p>
            <a:r>
              <a:rPr lang="en-US" sz="2200" b="0" i="0" dirty="0">
                <a:solidFill>
                  <a:srgbClr val="080A13"/>
                </a:solidFill>
                <a:effectLst/>
                <a:latin typeface="Times New Roman" panose="02020603050405020304" pitchFamily="18" charset="0"/>
                <a:cs typeface="Times New Roman" panose="02020603050405020304" pitchFamily="18" charset="0"/>
              </a:rPr>
              <a:t>The derivative of the function is f'(x) = sigmoid(x)*(1-sigmoid(x)). </a:t>
            </a:r>
          </a:p>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endParaRPr lang="en-IN" sz="22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C015FBF-8202-3AE5-7F9A-628F03E3CDC1}"/>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043CC116-A600-8F98-4826-8C1228E8B1F5}"/>
              </a:ext>
            </a:extLst>
          </p:cNvPr>
          <p:cNvSpPr>
            <a:spLocks noGrp="1"/>
          </p:cNvSpPr>
          <p:nvPr>
            <p:ph type="sldNum" sz="quarter" idx="12"/>
          </p:nvPr>
        </p:nvSpPr>
        <p:spPr/>
        <p:txBody>
          <a:bodyPr/>
          <a:lstStyle/>
          <a:p>
            <a:fld id="{B6F15528-21DE-4FAA-801E-634DDDAF4B2B}" type="slidenum">
              <a:rPr lang="en-US" smtClean="0"/>
              <a:pPr/>
              <a:t>38</a:t>
            </a:fld>
            <a:endParaRPr lang="en-US"/>
          </a:p>
        </p:txBody>
      </p:sp>
      <p:pic>
        <p:nvPicPr>
          <p:cNvPr id="7" name="Picture 6">
            <a:extLst>
              <a:ext uri="{FF2B5EF4-FFF2-40B4-BE49-F238E27FC236}">
                <a16:creationId xmlns:a16="http://schemas.microsoft.com/office/drawing/2014/main" id="{62712DC8-0979-6BFD-1B9A-3AFD7AEA280D}"/>
              </a:ext>
            </a:extLst>
          </p:cNvPr>
          <p:cNvPicPr>
            <a:picLocks noChangeAspect="1"/>
          </p:cNvPicPr>
          <p:nvPr/>
        </p:nvPicPr>
        <p:blipFill>
          <a:blip r:embed="rId2"/>
          <a:stretch>
            <a:fillRect/>
          </a:stretch>
        </p:blipFill>
        <p:spPr>
          <a:xfrm>
            <a:off x="2743200" y="2082209"/>
            <a:ext cx="4048663" cy="3343378"/>
          </a:xfrm>
          <a:prstGeom prst="rect">
            <a:avLst/>
          </a:prstGeom>
        </p:spPr>
      </p:pic>
    </p:spTree>
    <p:extLst>
      <p:ext uri="{BB962C8B-B14F-4D97-AF65-F5344CB8AC3E}">
        <p14:creationId xmlns:p14="http://schemas.microsoft.com/office/powerpoint/2010/main" val="3920521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854B-A833-503B-A53F-DD1D7049D0B4}"/>
              </a:ext>
            </a:extLst>
          </p:cNvPr>
          <p:cNvSpPr>
            <a:spLocks noGrp="1"/>
          </p:cNvSpPr>
          <p:nvPr>
            <p:ph type="title"/>
          </p:nvPr>
        </p:nvSpPr>
        <p:spPr>
          <a:xfrm>
            <a:off x="457200" y="381000"/>
            <a:ext cx="8229600" cy="424962"/>
          </a:xfrm>
        </p:spPr>
        <p:txBody>
          <a:bodyPr/>
          <a:lstStyle/>
          <a:p>
            <a:br>
              <a:rPr lang="en-IN" sz="2000" b="0" i="0" dirty="0">
                <a:solidFill>
                  <a:srgbClr val="1F1F1F"/>
                </a:solidFill>
                <a:effectLst/>
                <a:latin typeface="Inter"/>
              </a:rPr>
            </a:br>
            <a:r>
              <a:rPr lang="en-US" sz="3200" b="0" i="0" dirty="0">
                <a:effectLst/>
                <a:latin typeface="Times New Roman" panose="02020603050405020304" pitchFamily="18" charset="0"/>
                <a:cs typeface="Times New Roman" panose="02020603050405020304" pitchFamily="18" charset="0"/>
              </a:rPr>
              <a:t> </a:t>
            </a:r>
            <a:r>
              <a:rPr lang="en-IN" sz="3200" b="0" dirty="0">
                <a:solidFill>
                  <a:srgbClr val="1F1F1F"/>
                </a:solidFill>
                <a:latin typeface="Inter"/>
                <a:cs typeface="Times New Roman" panose="02020603050405020304" pitchFamily="18" charset="0"/>
              </a:rPr>
              <a:t>Sigmoid/ Logistic Activation </a:t>
            </a:r>
            <a:r>
              <a:rPr lang="en-IN" sz="3200" b="0" i="0" dirty="0">
                <a:solidFill>
                  <a:srgbClr val="1F1F1F"/>
                </a:solidFill>
                <a:effectLst/>
                <a:latin typeface="Inter"/>
              </a:rPr>
              <a:t>Function</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B614006-1C12-A805-15A2-CD0B415C57EB}"/>
              </a:ext>
            </a:extLst>
          </p:cNvPr>
          <p:cNvSpPr>
            <a:spLocks noGrp="1"/>
          </p:cNvSpPr>
          <p:nvPr>
            <p:ph idx="1"/>
          </p:nvPr>
        </p:nvSpPr>
        <p:spPr>
          <a:xfrm>
            <a:off x="457200" y="1110762"/>
            <a:ext cx="8153400" cy="4756638"/>
          </a:xfrm>
        </p:spPr>
        <p:txBody>
          <a:bodyPr/>
          <a:lstStyle/>
          <a:p>
            <a:pPr algn="l"/>
            <a:r>
              <a:rPr lang="en-US" sz="2200" dirty="0">
                <a:latin typeface="Times New Roman" panose="02020603050405020304" pitchFamily="18" charset="0"/>
                <a:cs typeface="Times New Roman" panose="02020603050405020304" pitchFamily="18" charset="0"/>
              </a:rPr>
              <a:t>T</a:t>
            </a:r>
            <a:r>
              <a:rPr lang="en-US" sz="2200" b="0" i="0" dirty="0">
                <a:effectLst/>
                <a:latin typeface="Times New Roman" panose="02020603050405020304" pitchFamily="18" charset="0"/>
                <a:cs typeface="Times New Roman" panose="02020603050405020304" pitchFamily="18" charset="0"/>
              </a:rPr>
              <a:t>he gradient values are only significant for the range -3 to 3, and the graph gets much flatter in other regions.</a:t>
            </a:r>
          </a:p>
          <a:p>
            <a:pPr algn="l"/>
            <a:r>
              <a:rPr lang="en-US" sz="2200" b="0" i="0" dirty="0">
                <a:effectLst/>
                <a:latin typeface="Times New Roman" panose="02020603050405020304" pitchFamily="18" charset="0"/>
                <a:cs typeface="Times New Roman" panose="02020603050405020304" pitchFamily="18" charset="0"/>
              </a:rPr>
              <a:t>It implies that for values greater than 3 or less than -3, the function will have very small gradients. </a:t>
            </a:r>
          </a:p>
          <a:p>
            <a:pPr algn="l"/>
            <a:r>
              <a:rPr lang="en-US" sz="2200" b="0" i="0" dirty="0">
                <a:effectLst/>
                <a:latin typeface="Times New Roman" panose="02020603050405020304" pitchFamily="18" charset="0"/>
                <a:cs typeface="Times New Roman" panose="02020603050405020304" pitchFamily="18" charset="0"/>
              </a:rPr>
              <a:t>As the gradient value approaches zero, the network ceases to learn and suffers from the </a:t>
            </a:r>
            <a:r>
              <a:rPr lang="en-US" sz="2200" b="1" i="1" dirty="0">
                <a:effectLst/>
                <a:latin typeface="Times New Roman" panose="02020603050405020304" pitchFamily="18" charset="0"/>
                <a:cs typeface="Times New Roman" panose="02020603050405020304" pitchFamily="18" charset="0"/>
              </a:rPr>
              <a:t>Vanishing gradient</a:t>
            </a:r>
            <a:r>
              <a:rPr lang="en-US" sz="2200" b="1" i="0" dirty="0">
                <a:effectLst/>
                <a:latin typeface="Times New Roman" panose="02020603050405020304" pitchFamily="18" charset="0"/>
                <a:cs typeface="Times New Roman" panose="02020603050405020304" pitchFamily="18" charset="0"/>
              </a:rPr>
              <a:t> </a:t>
            </a:r>
            <a:r>
              <a:rPr lang="en-US" sz="2200" b="0" i="0" dirty="0">
                <a:effectLst/>
                <a:latin typeface="Times New Roman" panose="02020603050405020304" pitchFamily="18" charset="0"/>
                <a:cs typeface="Times New Roman" panose="02020603050405020304" pitchFamily="18" charset="0"/>
              </a:rPr>
              <a:t>problem.</a:t>
            </a:r>
          </a:p>
          <a:p>
            <a:pPr algn="l">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The output of the logistic function is not symmetric around zero. </a:t>
            </a:r>
          </a:p>
          <a:p>
            <a:pPr algn="l">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So the output of all the neurons will be of the same sign.</a:t>
            </a:r>
          </a:p>
          <a:p>
            <a:pPr algn="l">
              <a:buFont typeface="Arial" panose="020B0604020202020204" pitchFamily="34" charset="0"/>
              <a:buChar char="•"/>
            </a:pPr>
            <a:r>
              <a:rPr lang="en-US" sz="2200" b="0" i="0" dirty="0">
                <a:effectLst/>
                <a:latin typeface="Times New Roman" panose="02020603050405020304" pitchFamily="18" charset="0"/>
                <a:cs typeface="Times New Roman" panose="02020603050405020304" pitchFamily="18" charset="0"/>
              </a:rPr>
              <a:t> This makes the </a:t>
            </a:r>
            <a:r>
              <a:rPr lang="en-US" sz="2200" dirty="0">
                <a:latin typeface="Times New Roman" panose="02020603050405020304" pitchFamily="18" charset="0"/>
                <a:cs typeface="Times New Roman" panose="02020603050405020304" pitchFamily="18" charset="0"/>
              </a:rPr>
              <a:t>training of the neural network</a:t>
            </a:r>
            <a:r>
              <a:rPr lang="en-US" sz="2200" b="0" i="0" dirty="0">
                <a:effectLst/>
                <a:latin typeface="Times New Roman" panose="02020603050405020304" pitchFamily="18" charset="0"/>
                <a:cs typeface="Times New Roman" panose="02020603050405020304" pitchFamily="18" charset="0"/>
              </a:rPr>
              <a:t> more difficult and unstable.</a:t>
            </a:r>
          </a:p>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endParaRPr lang="en-IN" sz="22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C015FBF-8202-3AE5-7F9A-628F03E3CDC1}"/>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043CC116-A600-8F98-4826-8C1228E8B1F5}"/>
              </a:ext>
            </a:extLst>
          </p:cNvPr>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945954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1" y="857251"/>
            <a:ext cx="5823991" cy="746056"/>
          </a:xfrm>
        </p:spPr>
        <p:txBody>
          <a:bodyPr/>
          <a:lstStyle/>
          <a:p>
            <a:r>
              <a:rPr lang="en-US" sz="2400" dirty="0">
                <a:latin typeface="Times New Roman" panose="02020603050405020304" pitchFamily="18" charset="0"/>
                <a:cs typeface="Times New Roman" panose="02020603050405020304" pitchFamily="18" charset="0"/>
              </a:rPr>
              <a:t>Computational Paradigms</a:t>
            </a:r>
            <a:endParaRPr lang="en-US" sz="2400" dirty="0"/>
          </a:p>
        </p:txBody>
      </p:sp>
      <p:pic>
        <p:nvPicPr>
          <p:cNvPr id="4" name="Picture 3">
            <a:extLst>
              <a:ext uri="{FF2B5EF4-FFF2-40B4-BE49-F238E27FC236}">
                <a16:creationId xmlns:a16="http://schemas.microsoft.com/office/drawing/2014/main" id="{C208198B-442B-A8C8-D8B0-7FD4A6E997DB}"/>
              </a:ext>
            </a:extLst>
          </p:cNvPr>
          <p:cNvPicPr>
            <a:picLocks noChangeAspect="1"/>
          </p:cNvPicPr>
          <p:nvPr/>
        </p:nvPicPr>
        <p:blipFill>
          <a:blip r:embed="rId2"/>
          <a:stretch>
            <a:fillRect/>
          </a:stretch>
        </p:blipFill>
        <p:spPr>
          <a:xfrm>
            <a:off x="1428751" y="1771650"/>
            <a:ext cx="6259483" cy="2057400"/>
          </a:xfrm>
          <a:prstGeom prst="rect">
            <a:avLst/>
          </a:prstGeom>
        </p:spPr>
      </p:pic>
    </p:spTree>
    <p:extLst>
      <p:ext uri="{BB962C8B-B14F-4D97-AF65-F5344CB8AC3E}">
        <p14:creationId xmlns:p14="http://schemas.microsoft.com/office/powerpoint/2010/main" val="2657556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854B-A833-503B-A53F-DD1D7049D0B4}"/>
              </a:ext>
            </a:extLst>
          </p:cNvPr>
          <p:cNvSpPr>
            <a:spLocks noGrp="1"/>
          </p:cNvSpPr>
          <p:nvPr>
            <p:ph type="title"/>
          </p:nvPr>
        </p:nvSpPr>
        <p:spPr>
          <a:xfrm>
            <a:off x="457200" y="381000"/>
            <a:ext cx="8229600" cy="424962"/>
          </a:xfrm>
        </p:spPr>
        <p:txBody>
          <a:bodyPr/>
          <a:lstStyle/>
          <a:p>
            <a:br>
              <a:rPr lang="en-IN" sz="2000" b="0" i="0" dirty="0">
                <a:solidFill>
                  <a:srgbClr val="1F1F1F"/>
                </a:solidFill>
                <a:effectLst/>
                <a:latin typeface="Inter"/>
              </a:rPr>
            </a:br>
            <a:r>
              <a:rPr lang="en-US" sz="3200" b="0" i="0" dirty="0">
                <a:effectLst/>
                <a:latin typeface="Times New Roman" panose="02020603050405020304" pitchFamily="18" charset="0"/>
                <a:cs typeface="Times New Roman" panose="02020603050405020304" pitchFamily="18" charset="0"/>
              </a:rPr>
              <a:t> </a:t>
            </a:r>
            <a:r>
              <a:rPr lang="en-IN" sz="3200" b="1" i="0" dirty="0">
                <a:effectLst/>
                <a:latin typeface="Times New Roman" panose="02020603050405020304" pitchFamily="18" charset="0"/>
                <a:cs typeface="Times New Roman" panose="02020603050405020304" pitchFamily="18" charset="0"/>
              </a:rPr>
              <a:t>Tanh Function (Hyperbolic Tangent)</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B614006-1C12-A805-15A2-CD0B415C57EB}"/>
              </a:ext>
            </a:extLst>
          </p:cNvPr>
          <p:cNvSpPr>
            <a:spLocks noGrp="1"/>
          </p:cNvSpPr>
          <p:nvPr>
            <p:ph idx="1"/>
          </p:nvPr>
        </p:nvSpPr>
        <p:spPr>
          <a:xfrm>
            <a:off x="457200" y="1110762"/>
            <a:ext cx="4343400" cy="4756638"/>
          </a:xfrm>
        </p:spPr>
        <p:txBody>
          <a:bodyPr/>
          <a:lstStyle/>
          <a:p>
            <a:pPr algn="just"/>
            <a:r>
              <a:rPr lang="en-US" sz="2200" b="0" i="0" dirty="0">
                <a:solidFill>
                  <a:srgbClr val="060913"/>
                </a:solidFill>
                <a:effectLst/>
                <a:latin typeface="Times New Roman" panose="02020603050405020304" pitchFamily="18" charset="0"/>
                <a:cs typeface="Times New Roman" panose="02020603050405020304" pitchFamily="18" charset="0"/>
              </a:rPr>
              <a:t>Tanh function is very similar to the sigmoid/logistic activation function and even has the same S-shape with the difference in the output range of -1 to 1. </a:t>
            </a:r>
          </a:p>
          <a:p>
            <a:pPr algn="just"/>
            <a:r>
              <a:rPr lang="en-US" sz="2200" b="0" i="0" dirty="0">
                <a:solidFill>
                  <a:srgbClr val="060913"/>
                </a:solidFill>
                <a:effectLst/>
                <a:latin typeface="Times New Roman" panose="02020603050405020304" pitchFamily="18" charset="0"/>
                <a:cs typeface="Times New Roman" panose="02020603050405020304" pitchFamily="18" charset="0"/>
              </a:rPr>
              <a:t>In Tanh, the larger the input (more positive), the closer the output value will be to 1.0, whereas the smaller the input (more negative), the closer the output will be to -1.0.</a:t>
            </a:r>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endParaRPr lang="en-IN" sz="22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C015FBF-8202-3AE5-7F9A-628F03E3CDC1}"/>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043CC116-A600-8F98-4826-8C1228E8B1F5}"/>
              </a:ext>
            </a:extLst>
          </p:cNvPr>
          <p:cNvSpPr>
            <a:spLocks noGrp="1"/>
          </p:cNvSpPr>
          <p:nvPr>
            <p:ph type="sldNum" sz="quarter" idx="12"/>
          </p:nvPr>
        </p:nvSpPr>
        <p:spPr/>
        <p:txBody>
          <a:bodyPr/>
          <a:lstStyle/>
          <a:p>
            <a:fld id="{B6F15528-21DE-4FAA-801E-634DDDAF4B2B}" type="slidenum">
              <a:rPr lang="en-US" smtClean="0"/>
              <a:pPr/>
              <a:t>40</a:t>
            </a:fld>
            <a:endParaRPr lang="en-US"/>
          </a:p>
        </p:txBody>
      </p:sp>
      <p:pic>
        <p:nvPicPr>
          <p:cNvPr id="7" name="Picture 6">
            <a:extLst>
              <a:ext uri="{FF2B5EF4-FFF2-40B4-BE49-F238E27FC236}">
                <a16:creationId xmlns:a16="http://schemas.microsoft.com/office/drawing/2014/main" id="{F8799669-615A-95B6-FC60-BF3295DFF1E9}"/>
              </a:ext>
            </a:extLst>
          </p:cNvPr>
          <p:cNvPicPr>
            <a:picLocks noChangeAspect="1"/>
          </p:cNvPicPr>
          <p:nvPr/>
        </p:nvPicPr>
        <p:blipFill>
          <a:blip r:embed="rId2"/>
          <a:stretch>
            <a:fillRect/>
          </a:stretch>
        </p:blipFill>
        <p:spPr>
          <a:xfrm>
            <a:off x="4899960" y="1292058"/>
            <a:ext cx="3759442" cy="3238612"/>
          </a:xfrm>
          <a:prstGeom prst="rect">
            <a:avLst/>
          </a:prstGeom>
        </p:spPr>
      </p:pic>
    </p:spTree>
    <p:extLst>
      <p:ext uri="{BB962C8B-B14F-4D97-AF65-F5344CB8AC3E}">
        <p14:creationId xmlns:p14="http://schemas.microsoft.com/office/powerpoint/2010/main" val="1743415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854B-A833-503B-A53F-DD1D7049D0B4}"/>
              </a:ext>
            </a:extLst>
          </p:cNvPr>
          <p:cNvSpPr>
            <a:spLocks noGrp="1"/>
          </p:cNvSpPr>
          <p:nvPr>
            <p:ph type="title"/>
          </p:nvPr>
        </p:nvSpPr>
        <p:spPr>
          <a:xfrm>
            <a:off x="457200" y="381000"/>
            <a:ext cx="8229600" cy="424962"/>
          </a:xfrm>
        </p:spPr>
        <p:txBody>
          <a:bodyPr/>
          <a:lstStyle/>
          <a:p>
            <a:br>
              <a:rPr lang="en-IN" sz="2000" b="0" i="0" dirty="0">
                <a:solidFill>
                  <a:srgbClr val="1F1F1F"/>
                </a:solidFill>
                <a:effectLst/>
                <a:latin typeface="Inter"/>
              </a:rPr>
            </a:br>
            <a:r>
              <a:rPr lang="en-US" sz="3200" b="0" i="0" dirty="0">
                <a:effectLst/>
                <a:latin typeface="Times New Roman" panose="02020603050405020304" pitchFamily="18" charset="0"/>
                <a:cs typeface="Times New Roman" panose="02020603050405020304" pitchFamily="18" charset="0"/>
              </a:rPr>
              <a:t> </a:t>
            </a:r>
            <a:r>
              <a:rPr lang="en-IN" sz="3200" b="1" i="0" dirty="0">
                <a:effectLst/>
                <a:latin typeface="Times New Roman" panose="02020603050405020304" pitchFamily="18" charset="0"/>
                <a:cs typeface="Times New Roman" panose="02020603050405020304" pitchFamily="18" charset="0"/>
              </a:rPr>
              <a:t>Tanh Function (Hyperbolic Tangent)</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B614006-1C12-A805-15A2-CD0B415C57EB}"/>
              </a:ext>
            </a:extLst>
          </p:cNvPr>
          <p:cNvSpPr>
            <a:spLocks noGrp="1"/>
          </p:cNvSpPr>
          <p:nvPr>
            <p:ph idx="1"/>
          </p:nvPr>
        </p:nvSpPr>
        <p:spPr>
          <a:xfrm>
            <a:off x="457200" y="1110762"/>
            <a:ext cx="8153400" cy="4756638"/>
          </a:xfrm>
        </p:spPr>
        <p:txBody>
          <a:bodyPr/>
          <a:lstStyle/>
          <a:p>
            <a:r>
              <a:rPr lang="en-IN" sz="2200" dirty="0">
                <a:latin typeface="Times New Roman" panose="02020603050405020304" pitchFamily="18" charset="0"/>
                <a:cs typeface="Times New Roman" panose="02020603050405020304" pitchFamily="18" charset="0"/>
              </a:rPr>
              <a:t>Mathematically it can be represented as follows:</a:t>
            </a:r>
          </a:p>
          <a:p>
            <a:endParaRPr lang="en-IN"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a:p>
            <a:pPr marL="0" indent="0">
              <a:buNone/>
            </a:pPr>
            <a:endParaRPr lang="en-IN"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Advantages :</a:t>
            </a:r>
          </a:p>
          <a:p>
            <a:pPr algn="l">
              <a:buFont typeface="Arial" panose="020B0604020202020204" pitchFamily="34" charset="0"/>
              <a:buChar char="•"/>
            </a:pPr>
            <a:r>
              <a:rPr lang="en-US" sz="2200" b="0" i="0" dirty="0">
                <a:solidFill>
                  <a:srgbClr val="080A13"/>
                </a:solidFill>
                <a:effectLst/>
                <a:latin typeface="Times New Roman" panose="02020603050405020304" pitchFamily="18" charset="0"/>
                <a:cs typeface="Times New Roman" panose="02020603050405020304" pitchFamily="18" charset="0"/>
              </a:rPr>
              <a:t>The output of the tanh activation function is Zero centered; hence we can easily map the output values as strongly negative, neutral, or strongly positive.</a:t>
            </a:r>
          </a:p>
          <a:p>
            <a:pPr algn="l">
              <a:buFont typeface="Arial" panose="020B0604020202020204" pitchFamily="34" charset="0"/>
              <a:buChar char="•"/>
            </a:pPr>
            <a:r>
              <a:rPr lang="en-US" sz="2200" b="0" i="0" dirty="0">
                <a:solidFill>
                  <a:srgbClr val="080A13"/>
                </a:solidFill>
                <a:effectLst/>
                <a:latin typeface="Times New Roman" panose="02020603050405020304" pitchFamily="18" charset="0"/>
                <a:cs typeface="Times New Roman" panose="02020603050405020304" pitchFamily="18" charset="0"/>
              </a:rPr>
              <a:t>Usually used in hidden layers of a neural network as its values lie between -1 to; therefore, the mean for the hidden layer comes out to be 0 or very close to it. It helps in centering the data and makes learning for the next layer much easier.</a:t>
            </a:r>
          </a:p>
          <a:p>
            <a:endParaRPr lang="en-IN" sz="2200" dirty="0">
              <a:latin typeface="Times New Roman" panose="02020603050405020304" pitchFamily="18" charset="0"/>
              <a:cs typeface="Times New Roman" panose="02020603050405020304" pitchFamily="18" charset="0"/>
            </a:endParaRPr>
          </a:p>
          <a:p>
            <a:endParaRPr lang="en-IN" sz="22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C015FBF-8202-3AE5-7F9A-628F03E3CDC1}"/>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043CC116-A600-8F98-4826-8C1228E8B1F5}"/>
              </a:ext>
            </a:extLst>
          </p:cNvPr>
          <p:cNvSpPr>
            <a:spLocks noGrp="1"/>
          </p:cNvSpPr>
          <p:nvPr>
            <p:ph type="sldNum" sz="quarter" idx="12"/>
          </p:nvPr>
        </p:nvSpPr>
        <p:spPr/>
        <p:txBody>
          <a:bodyPr/>
          <a:lstStyle/>
          <a:p>
            <a:fld id="{B6F15528-21DE-4FAA-801E-634DDDAF4B2B}" type="slidenum">
              <a:rPr lang="en-US" smtClean="0"/>
              <a:pPr/>
              <a:t>41</a:t>
            </a:fld>
            <a:endParaRPr lang="en-US"/>
          </a:p>
        </p:txBody>
      </p:sp>
      <p:pic>
        <p:nvPicPr>
          <p:cNvPr id="11" name="Picture 10">
            <a:extLst>
              <a:ext uri="{FF2B5EF4-FFF2-40B4-BE49-F238E27FC236}">
                <a16:creationId xmlns:a16="http://schemas.microsoft.com/office/drawing/2014/main" id="{6A27E24E-4603-590E-88D7-4B9354005711}"/>
              </a:ext>
            </a:extLst>
          </p:cNvPr>
          <p:cNvPicPr>
            <a:picLocks noChangeAspect="1"/>
          </p:cNvPicPr>
          <p:nvPr/>
        </p:nvPicPr>
        <p:blipFill rotWithShape="1">
          <a:blip r:embed="rId2"/>
          <a:srcRect t="14937" b="15358"/>
          <a:stretch/>
        </p:blipFill>
        <p:spPr>
          <a:xfrm>
            <a:off x="3581400" y="1600200"/>
            <a:ext cx="2540131" cy="1066800"/>
          </a:xfrm>
          <a:prstGeom prst="rect">
            <a:avLst/>
          </a:prstGeom>
        </p:spPr>
      </p:pic>
    </p:spTree>
    <p:extLst>
      <p:ext uri="{BB962C8B-B14F-4D97-AF65-F5344CB8AC3E}">
        <p14:creationId xmlns:p14="http://schemas.microsoft.com/office/powerpoint/2010/main" val="3193072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94B4-0CBD-F907-04B2-4AC9A234048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Limitations of tanh Functions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E20EFA3-7F65-5D5E-EF4A-557E24912E7C}"/>
              </a:ext>
            </a:extLst>
          </p:cNvPr>
          <p:cNvSpPr>
            <a:spLocks noGrp="1"/>
          </p:cNvSpPr>
          <p:nvPr>
            <p:ph idx="1"/>
          </p:nvPr>
        </p:nvSpPr>
        <p:spPr>
          <a:xfrm>
            <a:off x="457200" y="1110762"/>
            <a:ext cx="3810000" cy="4604238"/>
          </a:xfrm>
        </p:spPr>
        <p:txBody>
          <a:bodyPr/>
          <a:lstStyle/>
          <a:p>
            <a:r>
              <a:rPr lang="en-US" sz="2200" b="0" i="0" dirty="0">
                <a:solidFill>
                  <a:srgbClr val="060913"/>
                </a:solidFill>
                <a:effectLst/>
                <a:latin typeface="Times New Roman" panose="02020603050405020304" pitchFamily="18" charset="0"/>
                <a:cs typeface="Times New Roman" panose="02020603050405020304" pitchFamily="18" charset="0"/>
              </a:rPr>
              <a:t>Tanh also faces the problem of vanishing gradients similar to the sigmoid activation function. </a:t>
            </a:r>
          </a:p>
          <a:p>
            <a:r>
              <a:rPr lang="en-US" sz="2200" dirty="0">
                <a:solidFill>
                  <a:srgbClr val="060913"/>
                </a:solidFill>
                <a:latin typeface="Times New Roman" panose="02020603050405020304" pitchFamily="18" charset="0"/>
                <a:cs typeface="Times New Roman" panose="02020603050405020304" pitchFamily="18" charset="0"/>
              </a:rPr>
              <a:t>T</a:t>
            </a:r>
            <a:r>
              <a:rPr lang="en-US" sz="2200" b="0" i="0" dirty="0">
                <a:solidFill>
                  <a:srgbClr val="060913"/>
                </a:solidFill>
                <a:effectLst/>
                <a:latin typeface="Times New Roman" panose="02020603050405020304" pitchFamily="18" charset="0"/>
                <a:cs typeface="Times New Roman" panose="02020603050405020304" pitchFamily="18" charset="0"/>
              </a:rPr>
              <a:t>he gradient of the tanh function is much steeper as compared to the sigmoid function.</a:t>
            </a:r>
            <a:endParaRPr lang="en-IN" sz="22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53AC070-AE41-8C49-F352-EC358E819B92}"/>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7BCBD432-6A7B-14B8-3B51-C86F70251C5B}"/>
              </a:ext>
            </a:extLst>
          </p:cNvPr>
          <p:cNvSpPr>
            <a:spLocks noGrp="1"/>
          </p:cNvSpPr>
          <p:nvPr>
            <p:ph type="sldNum" sz="quarter" idx="12"/>
          </p:nvPr>
        </p:nvSpPr>
        <p:spPr/>
        <p:txBody>
          <a:bodyPr/>
          <a:lstStyle/>
          <a:p>
            <a:fld id="{B6F15528-21DE-4FAA-801E-634DDDAF4B2B}" type="slidenum">
              <a:rPr lang="en-US" smtClean="0"/>
              <a:pPr/>
              <a:t>42</a:t>
            </a:fld>
            <a:endParaRPr lang="en-US"/>
          </a:p>
        </p:txBody>
      </p:sp>
      <p:pic>
        <p:nvPicPr>
          <p:cNvPr id="7" name="Picture 6">
            <a:extLst>
              <a:ext uri="{FF2B5EF4-FFF2-40B4-BE49-F238E27FC236}">
                <a16:creationId xmlns:a16="http://schemas.microsoft.com/office/drawing/2014/main" id="{14CB29A3-BB5C-7AB4-E5BE-3B428F0DDD76}"/>
              </a:ext>
            </a:extLst>
          </p:cNvPr>
          <p:cNvPicPr>
            <a:picLocks noChangeAspect="1"/>
          </p:cNvPicPr>
          <p:nvPr/>
        </p:nvPicPr>
        <p:blipFill rotWithShape="1">
          <a:blip r:embed="rId2"/>
          <a:srcRect l="2934"/>
          <a:stretch/>
        </p:blipFill>
        <p:spPr>
          <a:xfrm>
            <a:off x="4343400" y="1555653"/>
            <a:ext cx="4419600" cy="3746693"/>
          </a:xfrm>
          <a:prstGeom prst="rect">
            <a:avLst/>
          </a:prstGeom>
        </p:spPr>
      </p:pic>
      <p:sp>
        <p:nvSpPr>
          <p:cNvPr id="8" name="TextBox 7">
            <a:extLst>
              <a:ext uri="{FF2B5EF4-FFF2-40B4-BE49-F238E27FC236}">
                <a16:creationId xmlns:a16="http://schemas.microsoft.com/office/drawing/2014/main" id="{294923D7-3B5E-0269-530A-1E114592F007}"/>
              </a:ext>
            </a:extLst>
          </p:cNvPr>
          <p:cNvSpPr txBox="1"/>
          <p:nvPr/>
        </p:nvSpPr>
        <p:spPr>
          <a:xfrm>
            <a:off x="4893069" y="5486400"/>
            <a:ext cx="3488931" cy="646331"/>
          </a:xfrm>
          <a:prstGeom prst="rect">
            <a:avLst/>
          </a:prstGeom>
          <a:noFill/>
        </p:spPr>
        <p:txBody>
          <a:bodyPr wrap="square" rtlCol="0">
            <a:spAutoFit/>
          </a:bodyPr>
          <a:lstStyle/>
          <a:p>
            <a:r>
              <a:rPr lang="en-US" b="0" i="0" dirty="0">
                <a:solidFill>
                  <a:srgbClr val="060913"/>
                </a:solidFill>
                <a:effectLst/>
                <a:latin typeface="Times New Roman" panose="02020603050405020304" pitchFamily="18" charset="0"/>
                <a:cs typeface="Times New Roman" panose="02020603050405020304" pitchFamily="18" charset="0"/>
              </a:rPr>
              <a:t> Fig: Gradient of the tanh activation function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2199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94B4-0CBD-F907-04B2-4AC9A2340489}"/>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Functions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E20EFA3-7F65-5D5E-EF4A-557E24912E7C}"/>
              </a:ext>
            </a:extLst>
          </p:cNvPr>
          <p:cNvSpPr>
            <a:spLocks noGrp="1"/>
          </p:cNvSpPr>
          <p:nvPr>
            <p:ph idx="1"/>
          </p:nvPr>
        </p:nvSpPr>
        <p:spPr>
          <a:xfrm>
            <a:off x="457200" y="1110762"/>
            <a:ext cx="3810000" cy="4604238"/>
          </a:xfrm>
        </p:spPr>
        <p:txBody>
          <a:bodyPr/>
          <a:lstStyle/>
          <a:p>
            <a:pPr algn="l"/>
            <a:r>
              <a:rPr lang="en-US" sz="2200" b="0" i="0" dirty="0" err="1">
                <a:solidFill>
                  <a:srgbClr val="060913"/>
                </a:solidFill>
                <a:effectLst/>
                <a:latin typeface="Times New Roman" panose="02020603050405020304" pitchFamily="18" charset="0"/>
                <a:cs typeface="Times New Roman" panose="02020603050405020304" pitchFamily="18" charset="0"/>
              </a:rPr>
              <a:t>ReLU</a:t>
            </a:r>
            <a:r>
              <a:rPr lang="en-US" sz="2200" b="0" i="0" dirty="0">
                <a:solidFill>
                  <a:srgbClr val="060913"/>
                </a:solidFill>
                <a:effectLst/>
                <a:latin typeface="Times New Roman" panose="02020603050405020304" pitchFamily="18" charset="0"/>
                <a:cs typeface="Times New Roman" panose="02020603050405020304" pitchFamily="18" charset="0"/>
              </a:rPr>
              <a:t> stands for Rectified Linear Unit. </a:t>
            </a:r>
          </a:p>
          <a:p>
            <a:pPr algn="l"/>
            <a:r>
              <a:rPr lang="en-US" sz="2200" b="0" i="0" dirty="0">
                <a:solidFill>
                  <a:srgbClr val="060913"/>
                </a:solidFill>
                <a:effectLst/>
                <a:latin typeface="Times New Roman" panose="02020603050405020304" pitchFamily="18" charset="0"/>
                <a:cs typeface="Times New Roman" panose="02020603050405020304" pitchFamily="18" charset="0"/>
              </a:rPr>
              <a:t>Although it gives an impression of a linear function, </a:t>
            </a:r>
            <a:r>
              <a:rPr lang="en-US" sz="2200" b="0" i="0" dirty="0" err="1">
                <a:solidFill>
                  <a:srgbClr val="060913"/>
                </a:solidFill>
                <a:effectLst/>
                <a:latin typeface="Times New Roman" panose="02020603050405020304" pitchFamily="18" charset="0"/>
                <a:cs typeface="Times New Roman" panose="02020603050405020304" pitchFamily="18" charset="0"/>
              </a:rPr>
              <a:t>ReLU</a:t>
            </a:r>
            <a:r>
              <a:rPr lang="en-US" sz="2200" b="0" i="0" dirty="0">
                <a:solidFill>
                  <a:srgbClr val="060913"/>
                </a:solidFill>
                <a:effectLst/>
                <a:latin typeface="Times New Roman" panose="02020603050405020304" pitchFamily="18" charset="0"/>
                <a:cs typeface="Times New Roman" panose="02020603050405020304" pitchFamily="18" charset="0"/>
              </a:rPr>
              <a:t> is a derivative function.</a:t>
            </a:r>
          </a:p>
          <a:p>
            <a:pPr algn="l"/>
            <a:r>
              <a:rPr lang="en-US" sz="2200" dirty="0">
                <a:solidFill>
                  <a:srgbClr val="060913"/>
                </a:solidFill>
                <a:latin typeface="Times New Roman" panose="02020603050405020304" pitchFamily="18" charset="0"/>
                <a:cs typeface="Times New Roman" panose="02020603050405020304" pitchFamily="18" charset="0"/>
              </a:rPr>
              <a:t>It</a:t>
            </a:r>
            <a:r>
              <a:rPr lang="en-US" sz="2200" b="0" i="0" dirty="0">
                <a:solidFill>
                  <a:srgbClr val="060913"/>
                </a:solidFill>
                <a:effectLst/>
                <a:latin typeface="Times New Roman" panose="02020603050405020304" pitchFamily="18" charset="0"/>
                <a:cs typeface="Times New Roman" panose="02020603050405020304" pitchFamily="18" charset="0"/>
              </a:rPr>
              <a:t> allows backpropagation </a:t>
            </a:r>
            <a:r>
              <a:rPr lang="en-US" sz="2200" dirty="0">
                <a:solidFill>
                  <a:srgbClr val="060913"/>
                </a:solidFill>
                <a:latin typeface="Times New Roman" panose="02020603050405020304" pitchFamily="18" charset="0"/>
                <a:cs typeface="Times New Roman" panose="02020603050405020304" pitchFamily="18" charset="0"/>
              </a:rPr>
              <a:t>and makes the process</a:t>
            </a:r>
            <a:r>
              <a:rPr lang="en-US" sz="2200" b="0" i="0" dirty="0">
                <a:solidFill>
                  <a:srgbClr val="060913"/>
                </a:solidFill>
                <a:effectLst/>
                <a:latin typeface="Times New Roman" panose="02020603050405020304" pitchFamily="18" charset="0"/>
                <a:cs typeface="Times New Roman" panose="02020603050405020304" pitchFamily="18" charset="0"/>
              </a:rPr>
              <a:t> computationally efficient. </a:t>
            </a:r>
          </a:p>
        </p:txBody>
      </p:sp>
      <p:sp>
        <p:nvSpPr>
          <p:cNvPr id="4" name="Footer Placeholder 3">
            <a:extLst>
              <a:ext uri="{FF2B5EF4-FFF2-40B4-BE49-F238E27FC236}">
                <a16:creationId xmlns:a16="http://schemas.microsoft.com/office/drawing/2014/main" id="{B53AC070-AE41-8C49-F352-EC358E819B92}"/>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7BCBD432-6A7B-14B8-3B51-C86F70251C5B}"/>
              </a:ext>
            </a:extLst>
          </p:cNvPr>
          <p:cNvSpPr>
            <a:spLocks noGrp="1"/>
          </p:cNvSpPr>
          <p:nvPr>
            <p:ph type="sldNum" sz="quarter" idx="12"/>
          </p:nvPr>
        </p:nvSpPr>
        <p:spPr/>
        <p:txBody>
          <a:bodyPr/>
          <a:lstStyle/>
          <a:p>
            <a:fld id="{B6F15528-21DE-4FAA-801E-634DDDAF4B2B}" type="slidenum">
              <a:rPr lang="en-US" smtClean="0"/>
              <a:pPr/>
              <a:t>43</a:t>
            </a:fld>
            <a:endParaRPr lang="en-US"/>
          </a:p>
        </p:txBody>
      </p:sp>
      <p:sp>
        <p:nvSpPr>
          <p:cNvPr id="8" name="TextBox 7">
            <a:extLst>
              <a:ext uri="{FF2B5EF4-FFF2-40B4-BE49-F238E27FC236}">
                <a16:creationId xmlns:a16="http://schemas.microsoft.com/office/drawing/2014/main" id="{294923D7-3B5E-0269-530A-1E114592F007}"/>
              </a:ext>
            </a:extLst>
          </p:cNvPr>
          <p:cNvSpPr txBox="1"/>
          <p:nvPr/>
        </p:nvSpPr>
        <p:spPr>
          <a:xfrm>
            <a:off x="4893069" y="5486400"/>
            <a:ext cx="3488931" cy="369332"/>
          </a:xfrm>
          <a:prstGeom prst="rect">
            <a:avLst/>
          </a:prstGeom>
          <a:noFill/>
        </p:spPr>
        <p:txBody>
          <a:bodyPr wrap="square" rtlCol="0">
            <a:spAutoFit/>
          </a:bodyPr>
          <a:lstStyle/>
          <a:p>
            <a:r>
              <a:rPr lang="en-US" dirty="0" err="1">
                <a:solidFill>
                  <a:srgbClr val="060913"/>
                </a:solidFill>
                <a:latin typeface="Times New Roman" panose="02020603050405020304" pitchFamily="18" charset="0"/>
                <a:cs typeface="Times New Roman" panose="02020603050405020304" pitchFamily="18" charset="0"/>
              </a:rPr>
              <a:t>ReLU</a:t>
            </a:r>
            <a:r>
              <a:rPr lang="en-US" b="0" i="0" dirty="0">
                <a:solidFill>
                  <a:srgbClr val="060913"/>
                </a:solidFill>
                <a:effectLst/>
                <a:latin typeface="Times New Roman" panose="02020603050405020304" pitchFamily="18" charset="0"/>
                <a:cs typeface="Times New Roman" panose="02020603050405020304" pitchFamily="18" charset="0"/>
              </a:rPr>
              <a:t> activation function</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F9FD0A0B-F1CA-9F7A-5218-94084EDE7456}"/>
              </a:ext>
            </a:extLst>
          </p:cNvPr>
          <p:cNvPicPr>
            <a:picLocks noChangeAspect="1"/>
          </p:cNvPicPr>
          <p:nvPr/>
        </p:nvPicPr>
        <p:blipFill>
          <a:blip r:embed="rId2"/>
          <a:stretch>
            <a:fillRect/>
          </a:stretch>
        </p:blipFill>
        <p:spPr>
          <a:xfrm>
            <a:off x="4572000" y="1587266"/>
            <a:ext cx="3898752" cy="3410051"/>
          </a:xfrm>
          <a:prstGeom prst="rect">
            <a:avLst/>
          </a:prstGeom>
        </p:spPr>
      </p:pic>
    </p:spTree>
    <p:extLst>
      <p:ext uri="{BB962C8B-B14F-4D97-AF65-F5344CB8AC3E}">
        <p14:creationId xmlns:p14="http://schemas.microsoft.com/office/powerpoint/2010/main" val="3606241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94B4-0CBD-F907-04B2-4AC9A2340489}"/>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Functions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E20EFA3-7F65-5D5E-EF4A-557E24912E7C}"/>
              </a:ext>
            </a:extLst>
          </p:cNvPr>
          <p:cNvSpPr>
            <a:spLocks noGrp="1"/>
          </p:cNvSpPr>
          <p:nvPr>
            <p:ph idx="1"/>
          </p:nvPr>
        </p:nvSpPr>
        <p:spPr>
          <a:xfrm>
            <a:off x="457200" y="1110762"/>
            <a:ext cx="8382000" cy="4604238"/>
          </a:xfrm>
        </p:spPr>
        <p:txBody>
          <a:bodyPr/>
          <a:lstStyle/>
          <a:p>
            <a:pPr algn="l"/>
            <a:r>
              <a:rPr lang="en-US" sz="2200" b="0" i="0" dirty="0" err="1">
                <a:solidFill>
                  <a:srgbClr val="060913"/>
                </a:solidFill>
                <a:effectLst/>
                <a:latin typeface="Times New Roman" panose="02020603050405020304" pitchFamily="18" charset="0"/>
                <a:cs typeface="Times New Roman" panose="02020603050405020304" pitchFamily="18" charset="0"/>
              </a:rPr>
              <a:t>ReLU</a:t>
            </a:r>
            <a:r>
              <a:rPr lang="en-US" sz="2200" b="0" i="0" dirty="0">
                <a:solidFill>
                  <a:srgbClr val="060913"/>
                </a:solidFill>
                <a:effectLst/>
                <a:latin typeface="Times New Roman" panose="02020603050405020304" pitchFamily="18" charset="0"/>
                <a:cs typeface="Times New Roman" panose="02020603050405020304" pitchFamily="18" charset="0"/>
              </a:rPr>
              <a:t> function does not activate all the neurons at the same time. </a:t>
            </a:r>
          </a:p>
          <a:p>
            <a:pPr algn="l"/>
            <a:r>
              <a:rPr lang="en-US" sz="2200" b="0" i="0" dirty="0">
                <a:solidFill>
                  <a:srgbClr val="060913"/>
                </a:solidFill>
                <a:effectLst/>
                <a:latin typeface="Times New Roman" panose="02020603050405020304" pitchFamily="18" charset="0"/>
                <a:cs typeface="Times New Roman" panose="02020603050405020304" pitchFamily="18" charset="0"/>
              </a:rPr>
              <a:t>The neurons are only be deactivated if the output of the linear transformation is less than 0.</a:t>
            </a:r>
          </a:p>
          <a:p>
            <a:pPr algn="l"/>
            <a:r>
              <a:rPr lang="en-US" sz="2200" dirty="0">
                <a:solidFill>
                  <a:srgbClr val="060913"/>
                </a:solidFill>
                <a:latin typeface="Times New Roman" panose="02020603050405020304" pitchFamily="18" charset="0"/>
                <a:cs typeface="Times New Roman" panose="02020603050405020304" pitchFamily="18" charset="0"/>
              </a:rPr>
              <a:t>Mathematically it can be represented as follows:</a:t>
            </a:r>
          </a:p>
          <a:p>
            <a:pPr algn="l"/>
            <a:endParaRPr lang="en-US" sz="2200" b="0" i="0" dirty="0">
              <a:solidFill>
                <a:srgbClr val="060913"/>
              </a:solidFill>
              <a:effectLst/>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53AC070-AE41-8C49-F352-EC358E819B92}"/>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7BCBD432-6A7B-14B8-3B51-C86F70251C5B}"/>
              </a:ext>
            </a:extLst>
          </p:cNvPr>
          <p:cNvSpPr>
            <a:spLocks noGrp="1"/>
          </p:cNvSpPr>
          <p:nvPr>
            <p:ph type="sldNum" sz="quarter" idx="12"/>
          </p:nvPr>
        </p:nvSpPr>
        <p:spPr/>
        <p:txBody>
          <a:bodyPr/>
          <a:lstStyle/>
          <a:p>
            <a:fld id="{B6F15528-21DE-4FAA-801E-634DDDAF4B2B}" type="slidenum">
              <a:rPr lang="en-US" smtClean="0"/>
              <a:pPr/>
              <a:t>44</a:t>
            </a:fld>
            <a:endParaRPr lang="en-US"/>
          </a:p>
        </p:txBody>
      </p:sp>
      <p:pic>
        <p:nvPicPr>
          <p:cNvPr id="7" name="Picture 6">
            <a:extLst>
              <a:ext uri="{FF2B5EF4-FFF2-40B4-BE49-F238E27FC236}">
                <a16:creationId xmlns:a16="http://schemas.microsoft.com/office/drawing/2014/main" id="{5361B7C4-A5C5-A366-301C-D219CCE83492}"/>
              </a:ext>
            </a:extLst>
          </p:cNvPr>
          <p:cNvPicPr>
            <a:picLocks noChangeAspect="1"/>
          </p:cNvPicPr>
          <p:nvPr/>
        </p:nvPicPr>
        <p:blipFill>
          <a:blip r:embed="rId2"/>
          <a:stretch>
            <a:fillRect/>
          </a:stretch>
        </p:blipFill>
        <p:spPr>
          <a:xfrm>
            <a:off x="3390839" y="2705063"/>
            <a:ext cx="2362321" cy="723937"/>
          </a:xfrm>
          <a:prstGeom prst="rect">
            <a:avLst/>
          </a:prstGeom>
        </p:spPr>
      </p:pic>
    </p:spTree>
    <p:extLst>
      <p:ext uri="{BB962C8B-B14F-4D97-AF65-F5344CB8AC3E}">
        <p14:creationId xmlns:p14="http://schemas.microsoft.com/office/powerpoint/2010/main" val="1080787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94B4-0CBD-F907-04B2-4AC9A2340489}"/>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Functions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E20EFA3-7F65-5D5E-EF4A-557E24912E7C}"/>
              </a:ext>
            </a:extLst>
          </p:cNvPr>
          <p:cNvSpPr>
            <a:spLocks noGrp="1"/>
          </p:cNvSpPr>
          <p:nvPr>
            <p:ph idx="1"/>
          </p:nvPr>
        </p:nvSpPr>
        <p:spPr>
          <a:xfrm>
            <a:off x="457200" y="1110762"/>
            <a:ext cx="8382000" cy="4604238"/>
          </a:xfrm>
        </p:spPr>
        <p:txBody>
          <a:bodyPr/>
          <a:lstStyle/>
          <a:p>
            <a:r>
              <a:rPr lang="en-US" sz="2200" dirty="0">
                <a:solidFill>
                  <a:srgbClr val="060913"/>
                </a:solidFill>
                <a:latin typeface="Times New Roman" panose="02020603050405020304" pitchFamily="18" charset="0"/>
                <a:cs typeface="Times New Roman" panose="02020603050405020304" pitchFamily="18" charset="0"/>
              </a:rPr>
              <a:t>The advantages of using </a:t>
            </a:r>
            <a:r>
              <a:rPr lang="en-US" sz="2200" dirty="0" err="1">
                <a:solidFill>
                  <a:srgbClr val="060913"/>
                </a:solidFill>
                <a:latin typeface="Times New Roman" panose="02020603050405020304" pitchFamily="18" charset="0"/>
                <a:cs typeface="Times New Roman" panose="02020603050405020304" pitchFamily="18" charset="0"/>
              </a:rPr>
              <a:t>ReLU</a:t>
            </a:r>
            <a:r>
              <a:rPr lang="en-US" sz="2200" dirty="0">
                <a:solidFill>
                  <a:srgbClr val="060913"/>
                </a:solidFill>
                <a:latin typeface="Times New Roman" panose="02020603050405020304" pitchFamily="18" charset="0"/>
                <a:cs typeface="Times New Roman" panose="02020603050405020304" pitchFamily="18" charset="0"/>
              </a:rPr>
              <a:t> as an activation function are as follows:</a:t>
            </a:r>
          </a:p>
          <a:p>
            <a:r>
              <a:rPr lang="en-US" sz="2200" dirty="0">
                <a:solidFill>
                  <a:srgbClr val="060913"/>
                </a:solidFill>
                <a:latin typeface="Times New Roman" panose="02020603050405020304" pitchFamily="18" charset="0"/>
                <a:cs typeface="Times New Roman" panose="02020603050405020304" pitchFamily="18" charset="0"/>
              </a:rPr>
              <a:t>As a certain number of neurons are activated, it is far more computationally efficient when compared to the sigmoid and tanh functions.</a:t>
            </a:r>
          </a:p>
          <a:p>
            <a:r>
              <a:rPr lang="en-US" sz="2200" dirty="0" err="1">
                <a:solidFill>
                  <a:srgbClr val="060913"/>
                </a:solidFill>
                <a:latin typeface="Times New Roman" panose="02020603050405020304" pitchFamily="18" charset="0"/>
                <a:cs typeface="Times New Roman" panose="02020603050405020304" pitchFamily="18" charset="0"/>
              </a:rPr>
              <a:t>ReLU</a:t>
            </a:r>
            <a:r>
              <a:rPr lang="en-US" sz="2200" dirty="0">
                <a:solidFill>
                  <a:srgbClr val="060913"/>
                </a:solidFill>
                <a:latin typeface="Times New Roman" panose="02020603050405020304" pitchFamily="18" charset="0"/>
                <a:cs typeface="Times New Roman" panose="02020603050405020304" pitchFamily="18" charset="0"/>
              </a:rPr>
              <a:t> accelerates the convergence of gradient descent towards the global minimum of the loss function due to its linear, non-saturating property.</a:t>
            </a:r>
          </a:p>
          <a:p>
            <a:pPr algn="l"/>
            <a:endParaRPr lang="en-US" sz="2200" b="0" i="0" dirty="0">
              <a:solidFill>
                <a:srgbClr val="060913"/>
              </a:solidFill>
              <a:effectLst/>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53AC070-AE41-8C49-F352-EC358E819B92}"/>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7BCBD432-6A7B-14B8-3B51-C86F70251C5B}"/>
              </a:ext>
            </a:extLst>
          </p:cNvPr>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3706044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94B4-0CBD-F907-04B2-4AC9A2340489}"/>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Functions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E20EFA3-7F65-5D5E-EF4A-557E24912E7C}"/>
              </a:ext>
            </a:extLst>
          </p:cNvPr>
          <p:cNvSpPr>
            <a:spLocks noGrp="1"/>
          </p:cNvSpPr>
          <p:nvPr>
            <p:ph idx="1"/>
          </p:nvPr>
        </p:nvSpPr>
        <p:spPr>
          <a:xfrm>
            <a:off x="457199" y="1219200"/>
            <a:ext cx="4723538" cy="4114799"/>
          </a:xfrm>
        </p:spPr>
        <p:txBody>
          <a:bodyPr/>
          <a:lstStyle/>
          <a:p>
            <a:pPr algn="l"/>
            <a:r>
              <a:rPr lang="en-US" sz="2000" dirty="0">
                <a:solidFill>
                  <a:srgbClr val="060913"/>
                </a:solidFill>
                <a:latin typeface="Times New Roman" panose="02020603050405020304" pitchFamily="18" charset="0"/>
                <a:cs typeface="Times New Roman" panose="02020603050405020304" pitchFamily="18" charset="0"/>
              </a:rPr>
              <a:t>The limitations faced by this function are:</a:t>
            </a:r>
          </a:p>
          <a:p>
            <a:pPr algn="l">
              <a:buFont typeface="Arial" panose="020B0604020202020204" pitchFamily="34" charset="0"/>
              <a:buChar char="•"/>
            </a:pPr>
            <a:r>
              <a:rPr lang="en-US" sz="2000" dirty="0">
                <a:solidFill>
                  <a:srgbClr val="060913"/>
                </a:solidFill>
                <a:latin typeface="Times New Roman" panose="02020603050405020304" pitchFamily="18" charset="0"/>
                <a:cs typeface="Times New Roman" panose="02020603050405020304" pitchFamily="18" charset="0"/>
              </a:rPr>
              <a:t>The Dying </a:t>
            </a:r>
            <a:r>
              <a:rPr lang="en-US" sz="2000" dirty="0" err="1">
                <a:solidFill>
                  <a:srgbClr val="060913"/>
                </a:solidFill>
                <a:latin typeface="Times New Roman" panose="02020603050405020304" pitchFamily="18" charset="0"/>
                <a:cs typeface="Times New Roman" panose="02020603050405020304" pitchFamily="18" charset="0"/>
              </a:rPr>
              <a:t>ReLU</a:t>
            </a:r>
            <a:r>
              <a:rPr lang="en-US" sz="2000">
                <a:solidFill>
                  <a:srgbClr val="060913"/>
                </a:solidFill>
                <a:latin typeface="Times New Roman" panose="02020603050405020304" pitchFamily="18" charset="0"/>
                <a:cs typeface="Times New Roman" panose="02020603050405020304" pitchFamily="18" charset="0"/>
              </a:rPr>
              <a:t> problem: </a:t>
            </a:r>
            <a:r>
              <a:rPr lang="en-US" sz="2000" dirty="0">
                <a:solidFill>
                  <a:srgbClr val="060913"/>
                </a:solidFill>
                <a:latin typeface="Times New Roman" panose="02020603050405020304" pitchFamily="18" charset="0"/>
                <a:cs typeface="Times New Roman" panose="02020603050405020304" pitchFamily="18" charset="0"/>
              </a:rPr>
              <a:t>The negative side of the graph makes the gradient value zero. Due to this reason, during the backpropagation process, the weights and biases for some neurons are not updated. This can create dead neurons which never get activated. </a:t>
            </a:r>
          </a:p>
          <a:p>
            <a:pPr algn="l">
              <a:buFont typeface="Arial" panose="020B0604020202020204" pitchFamily="34" charset="0"/>
              <a:buChar char="•"/>
            </a:pPr>
            <a:r>
              <a:rPr lang="en-US" sz="2000" dirty="0">
                <a:solidFill>
                  <a:srgbClr val="060913"/>
                </a:solidFill>
                <a:latin typeface="Times New Roman" panose="02020603050405020304" pitchFamily="18" charset="0"/>
                <a:cs typeface="Times New Roman" panose="02020603050405020304" pitchFamily="18" charset="0"/>
              </a:rPr>
              <a:t>All the negative input values become zero immediately, which decreases the model’s ability to fit or train from the data properly. </a:t>
            </a:r>
          </a:p>
          <a:p>
            <a:pPr algn="l">
              <a:buFont typeface="Arial" panose="020B0604020202020204" pitchFamily="34" charset="0"/>
              <a:buChar char="•"/>
            </a:pPr>
            <a:endParaRPr lang="en-US" sz="2000" dirty="0">
              <a:solidFill>
                <a:srgbClr val="060913"/>
              </a:solidFill>
              <a:latin typeface="Times New Roman" panose="02020603050405020304" pitchFamily="18" charset="0"/>
              <a:cs typeface="Times New Roman" panose="02020603050405020304" pitchFamily="18" charset="0"/>
            </a:endParaRPr>
          </a:p>
          <a:p>
            <a:endParaRPr lang="en-US" sz="2000" dirty="0">
              <a:solidFill>
                <a:srgbClr val="060913"/>
              </a:solidFill>
              <a:latin typeface="Times New Roman" panose="02020603050405020304" pitchFamily="18" charset="0"/>
              <a:cs typeface="Times New Roman" panose="02020603050405020304" pitchFamily="18" charset="0"/>
            </a:endParaRPr>
          </a:p>
          <a:p>
            <a:pPr algn="l"/>
            <a:endParaRPr lang="en-US" sz="2000" b="0" i="0" dirty="0">
              <a:solidFill>
                <a:srgbClr val="060913"/>
              </a:solidFill>
              <a:effectLst/>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53AC070-AE41-8C49-F352-EC358E819B92}"/>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7BCBD432-6A7B-14B8-3B51-C86F70251C5B}"/>
              </a:ext>
            </a:extLst>
          </p:cNvPr>
          <p:cNvSpPr>
            <a:spLocks noGrp="1"/>
          </p:cNvSpPr>
          <p:nvPr>
            <p:ph type="sldNum" sz="quarter" idx="12"/>
          </p:nvPr>
        </p:nvSpPr>
        <p:spPr/>
        <p:txBody>
          <a:bodyPr/>
          <a:lstStyle/>
          <a:p>
            <a:fld id="{B6F15528-21DE-4FAA-801E-634DDDAF4B2B}" type="slidenum">
              <a:rPr lang="en-US" smtClean="0"/>
              <a:pPr/>
              <a:t>46</a:t>
            </a:fld>
            <a:endParaRPr lang="en-US"/>
          </a:p>
        </p:txBody>
      </p:sp>
      <p:pic>
        <p:nvPicPr>
          <p:cNvPr id="7" name="Picture 6">
            <a:extLst>
              <a:ext uri="{FF2B5EF4-FFF2-40B4-BE49-F238E27FC236}">
                <a16:creationId xmlns:a16="http://schemas.microsoft.com/office/drawing/2014/main" id="{987C1B7E-4A8D-D439-DD9A-2C27BA877F18}"/>
              </a:ext>
            </a:extLst>
          </p:cNvPr>
          <p:cNvPicPr>
            <a:picLocks noChangeAspect="1"/>
          </p:cNvPicPr>
          <p:nvPr/>
        </p:nvPicPr>
        <p:blipFill>
          <a:blip r:embed="rId2"/>
          <a:stretch>
            <a:fillRect/>
          </a:stretch>
        </p:blipFill>
        <p:spPr>
          <a:xfrm>
            <a:off x="5180737" y="1219201"/>
            <a:ext cx="3398341" cy="2895599"/>
          </a:xfrm>
          <a:prstGeom prst="rect">
            <a:avLst/>
          </a:prstGeom>
        </p:spPr>
      </p:pic>
    </p:spTree>
    <p:extLst>
      <p:ext uri="{BB962C8B-B14F-4D97-AF65-F5344CB8AC3E}">
        <p14:creationId xmlns:p14="http://schemas.microsoft.com/office/powerpoint/2010/main" val="5431822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94B4-0CBD-F907-04B2-4AC9A234048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Leaky </a:t>
            </a:r>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Functions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E20EFA3-7F65-5D5E-EF4A-557E24912E7C}"/>
              </a:ext>
            </a:extLst>
          </p:cNvPr>
          <p:cNvSpPr>
            <a:spLocks noGrp="1"/>
          </p:cNvSpPr>
          <p:nvPr>
            <p:ph idx="1"/>
          </p:nvPr>
        </p:nvSpPr>
        <p:spPr>
          <a:xfrm>
            <a:off x="457199" y="1219200"/>
            <a:ext cx="3581401" cy="5137152"/>
          </a:xfrm>
        </p:spPr>
        <p:txBody>
          <a:bodyPr/>
          <a:lstStyle/>
          <a:p>
            <a:pPr algn="l"/>
            <a:r>
              <a:rPr lang="en-US" sz="2200" b="0" i="0" dirty="0">
                <a:solidFill>
                  <a:srgbClr val="060913"/>
                </a:solidFill>
                <a:effectLst/>
                <a:latin typeface="Times New Roman" panose="02020603050405020304" pitchFamily="18" charset="0"/>
                <a:cs typeface="Times New Roman" panose="02020603050405020304" pitchFamily="18" charset="0"/>
              </a:rPr>
              <a:t>Leaky </a:t>
            </a:r>
            <a:r>
              <a:rPr lang="en-US" sz="2200" b="0" i="0" dirty="0" err="1">
                <a:solidFill>
                  <a:srgbClr val="060913"/>
                </a:solidFill>
                <a:effectLst/>
                <a:latin typeface="Times New Roman" panose="02020603050405020304" pitchFamily="18" charset="0"/>
                <a:cs typeface="Times New Roman" panose="02020603050405020304" pitchFamily="18" charset="0"/>
              </a:rPr>
              <a:t>ReLU</a:t>
            </a:r>
            <a:r>
              <a:rPr lang="en-US" sz="2200" b="0" i="0" dirty="0">
                <a:solidFill>
                  <a:srgbClr val="060913"/>
                </a:solidFill>
                <a:effectLst/>
                <a:latin typeface="Times New Roman" panose="02020603050405020304" pitchFamily="18" charset="0"/>
                <a:cs typeface="Times New Roman" panose="02020603050405020304" pitchFamily="18" charset="0"/>
              </a:rPr>
              <a:t> is an improved version of </a:t>
            </a:r>
            <a:r>
              <a:rPr lang="en-US" sz="2200" b="0" i="0" dirty="0" err="1">
                <a:solidFill>
                  <a:srgbClr val="060913"/>
                </a:solidFill>
                <a:effectLst/>
                <a:latin typeface="Times New Roman" panose="02020603050405020304" pitchFamily="18" charset="0"/>
                <a:cs typeface="Times New Roman" panose="02020603050405020304" pitchFamily="18" charset="0"/>
              </a:rPr>
              <a:t>ReLU</a:t>
            </a:r>
            <a:r>
              <a:rPr lang="en-US" sz="2200" b="0" i="0" dirty="0">
                <a:solidFill>
                  <a:srgbClr val="060913"/>
                </a:solidFill>
                <a:effectLst/>
                <a:latin typeface="Times New Roman" panose="02020603050405020304" pitchFamily="18" charset="0"/>
                <a:cs typeface="Times New Roman" panose="02020603050405020304" pitchFamily="18" charset="0"/>
              </a:rPr>
              <a:t> function to solve the Dying </a:t>
            </a:r>
            <a:r>
              <a:rPr lang="en-US" sz="2200" b="0" i="0" dirty="0" err="1">
                <a:solidFill>
                  <a:srgbClr val="060913"/>
                </a:solidFill>
                <a:effectLst/>
                <a:latin typeface="Times New Roman" panose="02020603050405020304" pitchFamily="18" charset="0"/>
                <a:cs typeface="Times New Roman" panose="02020603050405020304" pitchFamily="18" charset="0"/>
              </a:rPr>
              <a:t>ReLU</a:t>
            </a:r>
            <a:r>
              <a:rPr lang="en-US" sz="2200" b="0" i="0" dirty="0">
                <a:solidFill>
                  <a:srgbClr val="060913"/>
                </a:solidFill>
                <a:effectLst/>
                <a:latin typeface="Times New Roman" panose="02020603050405020304" pitchFamily="18" charset="0"/>
                <a:cs typeface="Times New Roman" panose="02020603050405020304" pitchFamily="18" charset="0"/>
              </a:rPr>
              <a:t> problem as it has a small positive slope in the negative area.</a:t>
            </a:r>
            <a:endParaRPr lang="en-US" sz="2200" dirty="0">
              <a:solidFill>
                <a:srgbClr val="060913"/>
              </a:solidFill>
              <a:latin typeface="Times New Roman" panose="02020603050405020304" pitchFamily="18" charset="0"/>
              <a:cs typeface="Times New Roman" panose="02020603050405020304" pitchFamily="18" charset="0"/>
            </a:endParaRPr>
          </a:p>
          <a:p>
            <a:endParaRPr lang="en-US" sz="2000" dirty="0">
              <a:solidFill>
                <a:srgbClr val="060913"/>
              </a:solidFill>
              <a:latin typeface="Times New Roman" panose="02020603050405020304" pitchFamily="18" charset="0"/>
              <a:cs typeface="Times New Roman" panose="02020603050405020304" pitchFamily="18" charset="0"/>
            </a:endParaRPr>
          </a:p>
          <a:p>
            <a:pPr algn="l"/>
            <a:endParaRPr lang="en-US" sz="2000" b="0" i="0" dirty="0">
              <a:solidFill>
                <a:srgbClr val="060913"/>
              </a:solidFill>
              <a:effectLst/>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53AC070-AE41-8C49-F352-EC358E819B92}"/>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7BCBD432-6A7B-14B8-3B51-C86F70251C5B}"/>
              </a:ext>
            </a:extLst>
          </p:cNvPr>
          <p:cNvSpPr>
            <a:spLocks noGrp="1"/>
          </p:cNvSpPr>
          <p:nvPr>
            <p:ph type="sldNum" sz="quarter" idx="12"/>
          </p:nvPr>
        </p:nvSpPr>
        <p:spPr/>
        <p:txBody>
          <a:bodyPr/>
          <a:lstStyle/>
          <a:p>
            <a:fld id="{B6F15528-21DE-4FAA-801E-634DDDAF4B2B}" type="slidenum">
              <a:rPr lang="en-US" smtClean="0"/>
              <a:pPr/>
              <a:t>47</a:t>
            </a:fld>
            <a:endParaRPr lang="en-US"/>
          </a:p>
        </p:txBody>
      </p:sp>
      <p:pic>
        <p:nvPicPr>
          <p:cNvPr id="8" name="Picture 7">
            <a:extLst>
              <a:ext uri="{FF2B5EF4-FFF2-40B4-BE49-F238E27FC236}">
                <a16:creationId xmlns:a16="http://schemas.microsoft.com/office/drawing/2014/main" id="{833B07B2-8FA6-85E2-411E-5917146641B4}"/>
              </a:ext>
            </a:extLst>
          </p:cNvPr>
          <p:cNvPicPr>
            <a:picLocks noChangeAspect="1"/>
          </p:cNvPicPr>
          <p:nvPr/>
        </p:nvPicPr>
        <p:blipFill>
          <a:blip r:embed="rId2"/>
          <a:stretch>
            <a:fillRect/>
          </a:stretch>
        </p:blipFill>
        <p:spPr>
          <a:xfrm>
            <a:off x="4154664" y="1185809"/>
            <a:ext cx="4559534" cy="3575234"/>
          </a:xfrm>
          <a:prstGeom prst="rect">
            <a:avLst/>
          </a:prstGeom>
        </p:spPr>
      </p:pic>
    </p:spTree>
    <p:extLst>
      <p:ext uri="{BB962C8B-B14F-4D97-AF65-F5344CB8AC3E}">
        <p14:creationId xmlns:p14="http://schemas.microsoft.com/office/powerpoint/2010/main" val="3874677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94B4-0CBD-F907-04B2-4AC9A234048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Leaky </a:t>
            </a:r>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Functions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E20EFA3-7F65-5D5E-EF4A-557E24912E7C}"/>
              </a:ext>
            </a:extLst>
          </p:cNvPr>
          <p:cNvSpPr>
            <a:spLocks noGrp="1"/>
          </p:cNvSpPr>
          <p:nvPr>
            <p:ph idx="1"/>
          </p:nvPr>
        </p:nvSpPr>
        <p:spPr>
          <a:xfrm>
            <a:off x="457199" y="1219200"/>
            <a:ext cx="7924801" cy="5137152"/>
          </a:xfrm>
        </p:spPr>
        <p:txBody>
          <a:bodyPr/>
          <a:lstStyle/>
          <a:p>
            <a:pPr algn="l"/>
            <a:r>
              <a:rPr lang="en-US" sz="2200" dirty="0">
                <a:solidFill>
                  <a:srgbClr val="060913"/>
                </a:solidFill>
                <a:latin typeface="Times New Roman" panose="02020603050405020304" pitchFamily="18" charset="0"/>
                <a:cs typeface="Times New Roman" panose="02020603050405020304" pitchFamily="18" charset="0"/>
              </a:rPr>
              <a:t>Mathematically it can be represented as follows:</a:t>
            </a:r>
          </a:p>
          <a:p>
            <a:endParaRPr lang="en-US" sz="2000" dirty="0">
              <a:solidFill>
                <a:srgbClr val="060913"/>
              </a:solidFill>
              <a:latin typeface="Times New Roman" panose="02020603050405020304" pitchFamily="18" charset="0"/>
              <a:cs typeface="Times New Roman" panose="02020603050405020304" pitchFamily="18" charset="0"/>
            </a:endParaRPr>
          </a:p>
          <a:p>
            <a:pPr algn="l"/>
            <a:endParaRPr lang="en-US" sz="2000" b="0" i="0" dirty="0">
              <a:solidFill>
                <a:srgbClr val="060913"/>
              </a:solidFill>
              <a:effectLst/>
              <a:latin typeface="Times New Roman" panose="02020603050405020304" pitchFamily="18" charset="0"/>
              <a:cs typeface="Times New Roman" panose="02020603050405020304" pitchFamily="18" charset="0"/>
            </a:endParaRPr>
          </a:p>
          <a:p>
            <a:pPr algn="l"/>
            <a:r>
              <a:rPr lang="en-US" sz="2200" dirty="0">
                <a:solidFill>
                  <a:srgbClr val="060913"/>
                </a:solidFill>
                <a:latin typeface="Times New Roman" panose="02020603050405020304" pitchFamily="18" charset="0"/>
                <a:cs typeface="Times New Roman" panose="02020603050405020304" pitchFamily="18" charset="0"/>
              </a:rPr>
              <a:t>The advantages of Leaky </a:t>
            </a:r>
            <a:r>
              <a:rPr lang="en-US" sz="2200" dirty="0" err="1">
                <a:solidFill>
                  <a:srgbClr val="060913"/>
                </a:solidFill>
                <a:latin typeface="Times New Roman" panose="02020603050405020304" pitchFamily="18" charset="0"/>
                <a:cs typeface="Times New Roman" panose="02020603050405020304" pitchFamily="18" charset="0"/>
              </a:rPr>
              <a:t>ReLU</a:t>
            </a:r>
            <a:r>
              <a:rPr lang="en-US" sz="2200" dirty="0">
                <a:solidFill>
                  <a:srgbClr val="060913"/>
                </a:solidFill>
                <a:latin typeface="Times New Roman" panose="02020603050405020304" pitchFamily="18" charset="0"/>
                <a:cs typeface="Times New Roman" panose="02020603050405020304" pitchFamily="18" charset="0"/>
              </a:rPr>
              <a:t> are same as that of </a:t>
            </a:r>
            <a:r>
              <a:rPr lang="en-US" sz="2200" dirty="0" err="1">
                <a:solidFill>
                  <a:srgbClr val="060913"/>
                </a:solidFill>
                <a:latin typeface="Times New Roman" panose="02020603050405020304" pitchFamily="18" charset="0"/>
                <a:cs typeface="Times New Roman" panose="02020603050405020304" pitchFamily="18" charset="0"/>
              </a:rPr>
              <a:t>ReLU</a:t>
            </a:r>
            <a:r>
              <a:rPr lang="en-US" sz="2200" dirty="0">
                <a:solidFill>
                  <a:srgbClr val="060913"/>
                </a:solidFill>
                <a:latin typeface="Times New Roman" panose="02020603050405020304" pitchFamily="18" charset="0"/>
                <a:cs typeface="Times New Roman" panose="02020603050405020304" pitchFamily="18" charset="0"/>
              </a:rPr>
              <a:t>.</a:t>
            </a:r>
          </a:p>
          <a:p>
            <a:pPr algn="l"/>
            <a:r>
              <a:rPr lang="en-US" sz="2200" dirty="0">
                <a:solidFill>
                  <a:srgbClr val="060913"/>
                </a:solidFill>
                <a:latin typeface="Times New Roman" panose="02020603050405020304" pitchFamily="18" charset="0"/>
                <a:cs typeface="Times New Roman" panose="02020603050405020304" pitchFamily="18" charset="0"/>
              </a:rPr>
              <a:t>Additionally it enables backpropagation, even for negative input values. </a:t>
            </a:r>
            <a:br>
              <a:rPr lang="en-US" sz="2200" dirty="0">
                <a:solidFill>
                  <a:srgbClr val="060913"/>
                </a:solidFill>
                <a:latin typeface="Times New Roman" panose="02020603050405020304" pitchFamily="18" charset="0"/>
                <a:cs typeface="Times New Roman" panose="02020603050405020304" pitchFamily="18" charset="0"/>
              </a:rPr>
            </a:br>
            <a:r>
              <a:rPr lang="en-US" sz="2200" dirty="0">
                <a:solidFill>
                  <a:srgbClr val="060913"/>
                </a:solidFill>
                <a:latin typeface="Times New Roman" panose="02020603050405020304" pitchFamily="18" charset="0"/>
                <a:cs typeface="Times New Roman" panose="02020603050405020304" pitchFamily="18" charset="0"/>
              </a:rPr>
              <a:t>By making this minor modification for negative input values, the gradient of the left side of the graph comes out to be a non-zero value. Therefore, dead neuron problems is resolved for negative inputs. </a:t>
            </a:r>
          </a:p>
          <a:p>
            <a:pPr algn="l"/>
            <a:endParaRPr lang="en-US" sz="2000" b="0" i="0" dirty="0">
              <a:solidFill>
                <a:srgbClr val="060913"/>
              </a:solidFill>
              <a:effectLst/>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53AC070-AE41-8C49-F352-EC358E819B92}"/>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7BCBD432-6A7B-14B8-3B51-C86F70251C5B}"/>
              </a:ext>
            </a:extLst>
          </p:cNvPr>
          <p:cNvSpPr>
            <a:spLocks noGrp="1"/>
          </p:cNvSpPr>
          <p:nvPr>
            <p:ph type="sldNum" sz="quarter" idx="12"/>
          </p:nvPr>
        </p:nvSpPr>
        <p:spPr/>
        <p:txBody>
          <a:bodyPr/>
          <a:lstStyle/>
          <a:p>
            <a:fld id="{B6F15528-21DE-4FAA-801E-634DDDAF4B2B}" type="slidenum">
              <a:rPr lang="en-US" smtClean="0"/>
              <a:pPr/>
              <a:t>48</a:t>
            </a:fld>
            <a:endParaRPr lang="en-US"/>
          </a:p>
        </p:txBody>
      </p:sp>
      <p:pic>
        <p:nvPicPr>
          <p:cNvPr id="7" name="Picture 6">
            <a:extLst>
              <a:ext uri="{FF2B5EF4-FFF2-40B4-BE49-F238E27FC236}">
                <a16:creationId xmlns:a16="http://schemas.microsoft.com/office/drawing/2014/main" id="{6B33510A-F331-CBE4-5A3F-C88445FD9222}"/>
              </a:ext>
            </a:extLst>
          </p:cNvPr>
          <p:cNvPicPr>
            <a:picLocks noChangeAspect="1"/>
          </p:cNvPicPr>
          <p:nvPr/>
        </p:nvPicPr>
        <p:blipFill>
          <a:blip r:embed="rId2"/>
          <a:stretch>
            <a:fillRect/>
          </a:stretch>
        </p:blipFill>
        <p:spPr>
          <a:xfrm>
            <a:off x="3160160" y="1676400"/>
            <a:ext cx="2660787" cy="533427"/>
          </a:xfrm>
          <a:prstGeom prst="rect">
            <a:avLst/>
          </a:prstGeom>
        </p:spPr>
      </p:pic>
    </p:spTree>
    <p:extLst>
      <p:ext uri="{BB962C8B-B14F-4D97-AF65-F5344CB8AC3E}">
        <p14:creationId xmlns:p14="http://schemas.microsoft.com/office/powerpoint/2010/main" val="8132710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94B4-0CBD-F907-04B2-4AC9A234048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Leaky </a:t>
            </a:r>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Functions </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53AC070-AE41-8C49-F352-EC358E819B92}"/>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7BCBD432-6A7B-14B8-3B51-C86F70251C5B}"/>
              </a:ext>
            </a:extLst>
          </p:cNvPr>
          <p:cNvSpPr>
            <a:spLocks noGrp="1"/>
          </p:cNvSpPr>
          <p:nvPr>
            <p:ph type="sldNum" sz="quarter" idx="12"/>
          </p:nvPr>
        </p:nvSpPr>
        <p:spPr/>
        <p:txBody>
          <a:bodyPr/>
          <a:lstStyle/>
          <a:p>
            <a:fld id="{B6F15528-21DE-4FAA-801E-634DDDAF4B2B}" type="slidenum">
              <a:rPr lang="en-US" smtClean="0"/>
              <a:pPr/>
              <a:t>49</a:t>
            </a:fld>
            <a:endParaRPr lang="en-US"/>
          </a:p>
        </p:txBody>
      </p:sp>
      <p:pic>
        <p:nvPicPr>
          <p:cNvPr id="9" name="Picture 8">
            <a:extLst>
              <a:ext uri="{FF2B5EF4-FFF2-40B4-BE49-F238E27FC236}">
                <a16:creationId xmlns:a16="http://schemas.microsoft.com/office/drawing/2014/main" id="{674F8B3A-F223-290F-2EF6-6A44B5281313}"/>
              </a:ext>
            </a:extLst>
          </p:cNvPr>
          <p:cNvPicPr>
            <a:picLocks noChangeAspect="1"/>
          </p:cNvPicPr>
          <p:nvPr/>
        </p:nvPicPr>
        <p:blipFill>
          <a:blip r:embed="rId2"/>
          <a:stretch>
            <a:fillRect/>
          </a:stretch>
        </p:blipFill>
        <p:spPr>
          <a:xfrm>
            <a:off x="3860410" y="1219200"/>
            <a:ext cx="4813547" cy="4184865"/>
          </a:xfrm>
          <a:prstGeom prst="rect">
            <a:avLst/>
          </a:prstGeom>
        </p:spPr>
      </p:pic>
      <p:sp>
        <p:nvSpPr>
          <p:cNvPr id="11" name="TextBox 10">
            <a:extLst>
              <a:ext uri="{FF2B5EF4-FFF2-40B4-BE49-F238E27FC236}">
                <a16:creationId xmlns:a16="http://schemas.microsoft.com/office/drawing/2014/main" id="{13EDCCDD-3E84-E94C-7D27-44BDFB0D37A8}"/>
              </a:ext>
            </a:extLst>
          </p:cNvPr>
          <p:cNvSpPr txBox="1"/>
          <p:nvPr/>
        </p:nvSpPr>
        <p:spPr>
          <a:xfrm>
            <a:off x="685800" y="1143000"/>
            <a:ext cx="3429000" cy="3477875"/>
          </a:xfrm>
          <a:prstGeom prst="rect">
            <a:avLst/>
          </a:prstGeom>
          <a:noFill/>
        </p:spPr>
        <p:txBody>
          <a:bodyPr wrap="square">
            <a:spAutoFit/>
          </a:bodyPr>
          <a:lstStyle/>
          <a:p>
            <a:pPr algn="l"/>
            <a:r>
              <a:rPr lang="en-US" sz="2200" b="0" i="0" dirty="0">
                <a:solidFill>
                  <a:srgbClr val="060913"/>
                </a:solidFill>
                <a:effectLst/>
                <a:latin typeface="Times New Roman" panose="02020603050405020304" pitchFamily="18" charset="0"/>
                <a:cs typeface="Times New Roman" panose="02020603050405020304" pitchFamily="18" charset="0"/>
              </a:rPr>
              <a:t>The limitations that this function faces include:</a:t>
            </a:r>
            <a:br>
              <a:rPr lang="en-US" sz="2200" b="0" i="0" dirty="0">
                <a:solidFill>
                  <a:srgbClr val="060913"/>
                </a:solidFill>
                <a:effectLst/>
                <a:latin typeface="Times New Roman" panose="02020603050405020304" pitchFamily="18" charset="0"/>
                <a:cs typeface="Times New Roman" panose="02020603050405020304" pitchFamily="18" charset="0"/>
              </a:rPr>
            </a:br>
            <a:endParaRPr lang="en-US" sz="2200" b="0" i="0" dirty="0">
              <a:solidFill>
                <a:srgbClr val="060913"/>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200" b="0" i="0" dirty="0">
                <a:solidFill>
                  <a:srgbClr val="080A13"/>
                </a:solidFill>
                <a:effectLst/>
                <a:latin typeface="Times New Roman" panose="02020603050405020304" pitchFamily="18" charset="0"/>
                <a:cs typeface="Times New Roman" panose="02020603050405020304" pitchFamily="18" charset="0"/>
              </a:rPr>
              <a:t>The predictions may not be consistent for negative input values. </a:t>
            </a:r>
          </a:p>
          <a:p>
            <a:pPr algn="l">
              <a:buFont typeface="Arial" panose="020B0604020202020204" pitchFamily="34" charset="0"/>
              <a:buChar char="•"/>
            </a:pPr>
            <a:r>
              <a:rPr lang="en-US" sz="2200" b="0" i="0" dirty="0">
                <a:solidFill>
                  <a:srgbClr val="080A13"/>
                </a:solidFill>
                <a:effectLst/>
                <a:latin typeface="Times New Roman" panose="02020603050405020304" pitchFamily="18" charset="0"/>
                <a:cs typeface="Times New Roman" panose="02020603050405020304" pitchFamily="18" charset="0"/>
              </a:rPr>
              <a:t>The gradient for negative values is a small value that makes the learning of model parameters time-consuming.</a:t>
            </a:r>
          </a:p>
        </p:txBody>
      </p:sp>
    </p:spTree>
    <p:extLst>
      <p:ext uri="{BB962C8B-B14F-4D97-AF65-F5344CB8AC3E}">
        <p14:creationId xmlns:p14="http://schemas.microsoft.com/office/powerpoint/2010/main" val="3841616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01FB-E13E-19EE-EA3F-3AB44399D539}"/>
              </a:ext>
            </a:extLst>
          </p:cNvPr>
          <p:cNvSpPr>
            <a:spLocks noGrp="1"/>
          </p:cNvSpPr>
          <p:nvPr>
            <p:ph type="title"/>
          </p:nvPr>
        </p:nvSpPr>
        <p:spPr>
          <a:xfrm>
            <a:off x="628650" y="870942"/>
            <a:ext cx="7886700" cy="994172"/>
          </a:xfrm>
        </p:spPr>
        <p:txBody>
          <a:bodyPr/>
          <a:lstStyle/>
          <a:p>
            <a:r>
              <a:rPr lang="en-US" sz="2400" dirty="0">
                <a:latin typeface="Times New Roman" panose="02020603050405020304" pitchFamily="18" charset="0"/>
                <a:cs typeface="Times New Roman" panose="02020603050405020304" pitchFamily="18" charset="0"/>
              </a:rPr>
              <a:t>Soft Computing</a:t>
            </a:r>
            <a:endParaRPr lang="en-IN"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9953793-813F-F76C-228C-A26B25990A8B}"/>
              </a:ext>
            </a:extLst>
          </p:cNvPr>
          <p:cNvSpPr>
            <a:spLocks noGrp="1"/>
          </p:cNvSpPr>
          <p:nvPr>
            <p:ph idx="1"/>
          </p:nvPr>
        </p:nvSpPr>
        <p:spPr/>
        <p:txBody>
          <a:bodyPr/>
          <a:lstStyle/>
          <a:p>
            <a:pPr algn="l"/>
            <a:r>
              <a:rPr lang="en-US" sz="1650" dirty="0">
                <a:latin typeface="Times-Roman"/>
              </a:rPr>
              <a:t>Deals with the soft meaning of </a:t>
            </a:r>
            <a:r>
              <a:rPr lang="en-IN" sz="1650" dirty="0">
                <a:latin typeface="Times-Roman"/>
              </a:rPr>
              <a:t>concepts.</a:t>
            </a:r>
          </a:p>
          <a:p>
            <a:pPr algn="l"/>
            <a:r>
              <a:rPr lang="en-US" sz="1650" dirty="0">
                <a:latin typeface="Times-Roman"/>
              </a:rPr>
              <a:t>According to Prof. Zadeh, soft computing is “an emerging approach to computing, which parallels the remarkable ability of the human mind to reason and learn in an environment of uncertainty and </a:t>
            </a:r>
            <a:r>
              <a:rPr lang="en-IN" sz="1650" dirty="0">
                <a:latin typeface="Times-Roman"/>
              </a:rPr>
              <a:t>imprecision”.</a:t>
            </a:r>
          </a:p>
          <a:p>
            <a:pPr algn="l"/>
            <a:r>
              <a:rPr lang="en-US" sz="1650" dirty="0">
                <a:latin typeface="Times-Roman"/>
              </a:rPr>
              <a:t>Soft computing technologies are :</a:t>
            </a:r>
          </a:p>
          <a:p>
            <a:pPr lvl="1"/>
            <a:r>
              <a:rPr lang="en-US" sz="1650" dirty="0">
                <a:latin typeface="Times-Roman"/>
              </a:rPr>
              <a:t>robust by design</a:t>
            </a:r>
          </a:p>
          <a:p>
            <a:pPr lvl="1"/>
            <a:r>
              <a:rPr lang="en-US" sz="1650" dirty="0">
                <a:latin typeface="Times-Roman"/>
              </a:rPr>
              <a:t>operate by trading off precision for tractability</a:t>
            </a:r>
          </a:p>
          <a:p>
            <a:pPr algn="l"/>
            <a:r>
              <a:rPr lang="en-US" sz="1650" dirty="0">
                <a:latin typeface="Times-Roman"/>
              </a:rPr>
              <a:t>Since they can handle uncertainty with ease, they conform better to real-world situations and provide lower cost solutions.</a:t>
            </a:r>
            <a:endParaRPr lang="en-IN" sz="1650" dirty="0"/>
          </a:p>
        </p:txBody>
      </p:sp>
      <p:sp>
        <p:nvSpPr>
          <p:cNvPr id="4" name="Footer Placeholder 3">
            <a:extLst>
              <a:ext uri="{FF2B5EF4-FFF2-40B4-BE49-F238E27FC236}">
                <a16:creationId xmlns:a16="http://schemas.microsoft.com/office/drawing/2014/main" id="{3D13A665-CEE0-E6E7-3BCB-53B7017E2441}"/>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3A84D748-53D8-BE9F-EF3A-32E725235C77}"/>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15263988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US" sz="3200" dirty="0">
                <a:latin typeface="Times New Roman" panose="02020603050405020304" pitchFamily="18" charset="0"/>
                <a:cs typeface="Times New Roman" panose="02020603050405020304" pitchFamily="18" charset="0"/>
              </a:rPr>
              <a:t>Interconnections in Neural Network</a:t>
            </a:r>
            <a:endParaRPr lang="en-US" sz="3200" dirty="0"/>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609600" y="1295400"/>
            <a:ext cx="8077200" cy="3886199"/>
          </a:xfrm>
        </p:spPr>
        <p:txBody>
          <a:bodyPr/>
          <a:lstStyle/>
          <a:p>
            <a:r>
              <a:rPr lang="en-US" sz="1800" b="0" i="0" dirty="0">
                <a:solidFill>
                  <a:srgbClr val="273239"/>
                </a:solidFill>
                <a:effectLst/>
                <a:latin typeface="Times New Roman" panose="02020603050405020304" pitchFamily="18" charset="0"/>
                <a:cs typeface="Times New Roman" panose="02020603050405020304" pitchFamily="18" charset="0"/>
              </a:rPr>
              <a:t>Interconnection is the way neuron</a:t>
            </a:r>
            <a:r>
              <a:rPr lang="en-US" sz="1800" dirty="0">
                <a:solidFill>
                  <a:srgbClr val="273239"/>
                </a:solidFill>
                <a:latin typeface="Times New Roman" panose="02020603050405020304" pitchFamily="18" charset="0"/>
                <a:cs typeface="Times New Roman" panose="02020603050405020304" pitchFamily="18" charset="0"/>
              </a:rPr>
              <a:t>s</a:t>
            </a:r>
            <a:r>
              <a:rPr lang="en-US" sz="1800" b="0" i="0" dirty="0">
                <a:solidFill>
                  <a:srgbClr val="273239"/>
                </a:solidFill>
                <a:effectLst/>
                <a:latin typeface="Times New Roman" panose="02020603050405020304" pitchFamily="18" charset="0"/>
                <a:cs typeface="Times New Roman" panose="02020603050405020304" pitchFamily="18" charset="0"/>
              </a:rPr>
              <a:t> are connected to each other. </a:t>
            </a:r>
          </a:p>
          <a:p>
            <a:r>
              <a:rPr lang="en-US" sz="1800" dirty="0">
                <a:solidFill>
                  <a:srgbClr val="273239"/>
                </a:solidFill>
                <a:latin typeface="Times New Roman" panose="02020603050405020304" pitchFamily="18" charset="0"/>
                <a:cs typeface="Times New Roman" panose="02020603050405020304" pitchFamily="18" charset="0"/>
              </a:rPr>
              <a:t>T</a:t>
            </a:r>
            <a:r>
              <a:rPr lang="en-US" sz="1800" b="0" i="0" dirty="0">
                <a:solidFill>
                  <a:srgbClr val="273239"/>
                </a:solidFill>
                <a:effectLst/>
                <a:latin typeface="Times New Roman" panose="02020603050405020304" pitchFamily="18" charset="0"/>
                <a:cs typeface="Times New Roman" panose="02020603050405020304" pitchFamily="18" charset="0"/>
              </a:rPr>
              <a:t>he arrangements of these processing elements and geometry of interconnections are very essential in ANN.</a:t>
            </a:r>
          </a:p>
          <a:p>
            <a:r>
              <a:rPr lang="en-US" sz="1800" b="0" i="0" dirty="0">
                <a:solidFill>
                  <a:srgbClr val="273239"/>
                </a:solidFill>
                <a:effectLst/>
                <a:latin typeface="Times New Roman" panose="02020603050405020304" pitchFamily="18" charset="0"/>
                <a:cs typeface="Times New Roman" panose="02020603050405020304" pitchFamily="18" charset="0"/>
              </a:rPr>
              <a:t>They  have two common layers in all network architectures, viz., the Input layer and output layer.</a:t>
            </a:r>
          </a:p>
          <a:p>
            <a:r>
              <a:rPr lang="en-US" sz="1800" dirty="0">
                <a:solidFill>
                  <a:srgbClr val="273239"/>
                </a:solidFill>
                <a:latin typeface="Times New Roman" panose="02020603050405020304" pitchFamily="18" charset="0"/>
                <a:cs typeface="Times New Roman" panose="02020603050405020304" pitchFamily="18" charset="0"/>
              </a:rPr>
              <a:t>T</a:t>
            </a:r>
            <a:r>
              <a:rPr lang="en-US" sz="1800" b="0" i="0" dirty="0">
                <a:solidFill>
                  <a:srgbClr val="273239"/>
                </a:solidFill>
                <a:effectLst/>
                <a:latin typeface="Times New Roman" panose="02020603050405020304" pitchFamily="18" charset="0"/>
                <a:cs typeface="Times New Roman" panose="02020603050405020304" pitchFamily="18" charset="0"/>
              </a:rPr>
              <a:t>he input layer buffers the input signal.</a:t>
            </a:r>
          </a:p>
          <a:p>
            <a:r>
              <a:rPr lang="en-US" sz="1800" dirty="0">
                <a:solidFill>
                  <a:srgbClr val="273239"/>
                </a:solidFill>
                <a:latin typeface="Times New Roman" panose="02020603050405020304" pitchFamily="18" charset="0"/>
                <a:cs typeface="Times New Roman" panose="02020603050405020304" pitchFamily="18" charset="0"/>
              </a:rPr>
              <a:t>T</a:t>
            </a:r>
            <a:r>
              <a:rPr lang="en-US" sz="1800" b="0" i="0" dirty="0">
                <a:solidFill>
                  <a:srgbClr val="273239"/>
                </a:solidFill>
                <a:effectLst/>
                <a:latin typeface="Times New Roman" panose="02020603050405020304" pitchFamily="18" charset="0"/>
                <a:cs typeface="Times New Roman" panose="02020603050405020304" pitchFamily="18" charset="0"/>
              </a:rPr>
              <a:t>he output layer generates the output of the network. </a:t>
            </a:r>
          </a:p>
          <a:p>
            <a:r>
              <a:rPr lang="en-US" sz="1800" b="0" i="0" dirty="0">
                <a:solidFill>
                  <a:srgbClr val="273239"/>
                </a:solidFill>
                <a:effectLst/>
                <a:latin typeface="Times New Roman" panose="02020603050405020304" pitchFamily="18" charset="0"/>
                <a:cs typeface="Times New Roman" panose="02020603050405020304" pitchFamily="18" charset="0"/>
              </a:rPr>
              <a:t>The third layer is the Hidden layer, in which neurons are neither kept in the input layer nor in the output layer. </a:t>
            </a:r>
          </a:p>
          <a:p>
            <a:r>
              <a:rPr lang="en-US" sz="1800" b="0" i="0" dirty="0">
                <a:solidFill>
                  <a:srgbClr val="273239"/>
                </a:solidFill>
                <a:effectLst/>
                <a:latin typeface="Times New Roman" panose="02020603050405020304" pitchFamily="18" charset="0"/>
                <a:cs typeface="Times New Roman" panose="02020603050405020304" pitchFamily="18" charset="0"/>
              </a:rPr>
              <a:t>These neurons are hidden from the people who are interfacing with the system and act as a black box to them. </a:t>
            </a:r>
          </a:p>
          <a:p>
            <a:r>
              <a:rPr lang="en-US" sz="1800" b="0" i="0" dirty="0">
                <a:solidFill>
                  <a:srgbClr val="273239"/>
                </a:solidFill>
                <a:effectLst/>
                <a:latin typeface="Times New Roman" panose="02020603050405020304" pitchFamily="18" charset="0"/>
                <a:cs typeface="Times New Roman" panose="02020603050405020304" pitchFamily="18" charset="0"/>
              </a:rPr>
              <a:t>By increasing the hidden layers with neurons, the system’s computational and processing power can be increased but the training phenomena of the system get more complex at the same time.</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6314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US" sz="3200" dirty="0">
                <a:latin typeface="Times New Roman" panose="02020603050405020304" pitchFamily="18" charset="0"/>
                <a:cs typeface="Times New Roman" panose="02020603050405020304" pitchFamily="18" charset="0"/>
              </a:rPr>
              <a:t>Neural Network Architecture</a:t>
            </a:r>
            <a:endParaRPr lang="en-US" sz="3200" dirty="0"/>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609600" y="1295400"/>
            <a:ext cx="8077200" cy="3886199"/>
          </a:xfrm>
        </p:spPr>
        <p:txBody>
          <a:bodyPr/>
          <a:lstStyle/>
          <a:p>
            <a:r>
              <a:rPr lang="en-US" sz="2200" b="0" i="0" dirty="0">
                <a:solidFill>
                  <a:srgbClr val="273239"/>
                </a:solidFill>
                <a:effectLst/>
                <a:latin typeface="Times New Roman" panose="02020603050405020304" pitchFamily="18" charset="0"/>
                <a:cs typeface="Times New Roman" panose="02020603050405020304" pitchFamily="18" charset="0"/>
              </a:rPr>
              <a:t>There are five basic types of neuron connection/architectures : </a:t>
            </a:r>
          </a:p>
          <a:p>
            <a:pPr lvl="1"/>
            <a:r>
              <a:rPr lang="en-US" sz="2200" b="0" i="0" dirty="0">
                <a:solidFill>
                  <a:srgbClr val="273239"/>
                </a:solidFill>
                <a:effectLst/>
                <a:latin typeface="Times New Roman" panose="02020603050405020304" pitchFamily="18" charset="0"/>
                <a:cs typeface="Times New Roman" panose="02020603050405020304" pitchFamily="18" charset="0"/>
              </a:rPr>
              <a:t>Single-layer feed-forward network</a:t>
            </a:r>
          </a:p>
          <a:p>
            <a:pPr lvl="1"/>
            <a:r>
              <a:rPr lang="en-US" sz="2200" b="0" i="0" dirty="0">
                <a:solidFill>
                  <a:srgbClr val="273239"/>
                </a:solidFill>
                <a:effectLst/>
                <a:latin typeface="Times New Roman" panose="02020603050405020304" pitchFamily="18" charset="0"/>
                <a:cs typeface="Times New Roman" panose="02020603050405020304" pitchFamily="18" charset="0"/>
              </a:rPr>
              <a:t>Multilayer feed-forward network</a:t>
            </a:r>
          </a:p>
          <a:p>
            <a:pPr lvl="1"/>
            <a:r>
              <a:rPr lang="en-US" sz="2200" b="0" i="0" dirty="0">
                <a:solidFill>
                  <a:srgbClr val="273239"/>
                </a:solidFill>
                <a:effectLst/>
                <a:latin typeface="Times New Roman" panose="02020603050405020304" pitchFamily="18" charset="0"/>
                <a:cs typeface="Times New Roman" panose="02020603050405020304" pitchFamily="18" charset="0"/>
              </a:rPr>
              <a:t>Single node with its own feedback</a:t>
            </a:r>
          </a:p>
          <a:p>
            <a:pPr lvl="1"/>
            <a:r>
              <a:rPr lang="en-US" sz="2200" b="0" i="0" dirty="0">
                <a:solidFill>
                  <a:srgbClr val="273239"/>
                </a:solidFill>
                <a:effectLst/>
                <a:latin typeface="Times New Roman" panose="02020603050405020304" pitchFamily="18" charset="0"/>
                <a:cs typeface="Times New Roman" panose="02020603050405020304" pitchFamily="18" charset="0"/>
              </a:rPr>
              <a:t>Single-layer recurrent network</a:t>
            </a:r>
          </a:p>
          <a:p>
            <a:pPr lvl="1"/>
            <a:r>
              <a:rPr lang="en-US" sz="2200" b="0" i="0" dirty="0">
                <a:solidFill>
                  <a:srgbClr val="273239"/>
                </a:solidFill>
                <a:effectLst/>
                <a:latin typeface="Times New Roman" panose="02020603050405020304" pitchFamily="18" charset="0"/>
                <a:cs typeface="Times New Roman" panose="02020603050405020304" pitchFamily="18" charset="0"/>
              </a:rPr>
              <a:t>Multilayer recurrent network</a:t>
            </a:r>
          </a:p>
          <a:p>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53117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IN" sz="3200" b="1" i="0" dirty="0">
                <a:solidFill>
                  <a:srgbClr val="273239"/>
                </a:solidFill>
                <a:effectLst/>
                <a:latin typeface="Times New Roman" panose="02020603050405020304" pitchFamily="18" charset="0"/>
                <a:cs typeface="Times New Roman" panose="02020603050405020304" pitchFamily="18" charset="0"/>
              </a:rPr>
              <a:t>Single-layer feed-forward network</a:t>
            </a:r>
            <a:r>
              <a:rPr lang="en-IN" sz="3200" b="0" i="0" dirty="0">
                <a:solidFill>
                  <a:srgbClr val="273239"/>
                </a:solidFill>
                <a:effectLst/>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574497" y="1143000"/>
            <a:ext cx="4660791" cy="3886199"/>
          </a:xfrm>
        </p:spPr>
        <p:txBody>
          <a:bodyPr/>
          <a:lstStyle/>
          <a:p>
            <a:r>
              <a:rPr lang="en-US" sz="2200" b="0" i="0" dirty="0">
                <a:solidFill>
                  <a:srgbClr val="273239"/>
                </a:solidFill>
                <a:effectLst/>
                <a:latin typeface="Times New Roman" panose="02020603050405020304" pitchFamily="18" charset="0"/>
                <a:cs typeface="Times New Roman" panose="02020603050405020304" pitchFamily="18" charset="0"/>
              </a:rPr>
              <a:t>In this type of network, only two layers input layer and the output layer are present.</a:t>
            </a:r>
          </a:p>
          <a:p>
            <a:r>
              <a:rPr lang="en-US" sz="2200" dirty="0">
                <a:solidFill>
                  <a:srgbClr val="273239"/>
                </a:solidFill>
                <a:latin typeface="Times New Roman" panose="02020603050405020304" pitchFamily="18" charset="0"/>
                <a:cs typeface="Times New Roman" panose="02020603050405020304" pitchFamily="18" charset="0"/>
              </a:rPr>
              <a:t>T</a:t>
            </a:r>
            <a:r>
              <a:rPr lang="en-US" sz="2200" b="0" i="0" dirty="0">
                <a:solidFill>
                  <a:srgbClr val="273239"/>
                </a:solidFill>
                <a:effectLst/>
                <a:latin typeface="Times New Roman" panose="02020603050405020304" pitchFamily="18" charset="0"/>
                <a:cs typeface="Times New Roman" panose="02020603050405020304" pitchFamily="18" charset="0"/>
              </a:rPr>
              <a:t>he input layer does not count because no computation is performed in this layer. </a:t>
            </a:r>
          </a:p>
          <a:p>
            <a:r>
              <a:rPr lang="en-US" sz="2200" b="0" i="0" dirty="0">
                <a:solidFill>
                  <a:srgbClr val="273239"/>
                </a:solidFill>
                <a:effectLst/>
                <a:latin typeface="Times New Roman" panose="02020603050405020304" pitchFamily="18" charset="0"/>
                <a:cs typeface="Times New Roman" panose="02020603050405020304" pitchFamily="18" charset="0"/>
              </a:rPr>
              <a:t>The output layer is formed when different weights are applied to input nodes and the cumulative effect per node is taken. </a:t>
            </a:r>
          </a:p>
        </p:txBody>
      </p:sp>
      <p:pic>
        <p:nvPicPr>
          <p:cNvPr id="7" name="Picture 6">
            <a:extLst>
              <a:ext uri="{FF2B5EF4-FFF2-40B4-BE49-F238E27FC236}">
                <a16:creationId xmlns:a16="http://schemas.microsoft.com/office/drawing/2014/main" id="{AD4665B4-5DB8-2B4E-A0AC-BC67B448A035}"/>
              </a:ext>
            </a:extLst>
          </p:cNvPr>
          <p:cNvPicPr>
            <a:picLocks noChangeAspect="1"/>
          </p:cNvPicPr>
          <p:nvPr/>
        </p:nvPicPr>
        <p:blipFill>
          <a:blip r:embed="rId2"/>
          <a:stretch>
            <a:fillRect/>
          </a:stretch>
        </p:blipFill>
        <p:spPr>
          <a:xfrm>
            <a:off x="5270391" y="1279133"/>
            <a:ext cx="3264009" cy="2438234"/>
          </a:xfrm>
          <a:prstGeom prst="rect">
            <a:avLst/>
          </a:prstGeom>
        </p:spPr>
      </p:pic>
    </p:spTree>
    <p:extLst>
      <p:ext uri="{BB962C8B-B14F-4D97-AF65-F5344CB8AC3E}">
        <p14:creationId xmlns:p14="http://schemas.microsoft.com/office/powerpoint/2010/main" val="78254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IN" sz="3200" b="1" i="0" dirty="0">
                <a:solidFill>
                  <a:srgbClr val="273239"/>
                </a:solidFill>
                <a:effectLst/>
                <a:latin typeface="Times New Roman" panose="02020603050405020304" pitchFamily="18" charset="0"/>
                <a:cs typeface="Times New Roman" panose="02020603050405020304" pitchFamily="18" charset="0"/>
              </a:rPr>
              <a:t>Single-layer feed-forward network</a:t>
            </a:r>
            <a:r>
              <a:rPr lang="en-IN" sz="3200" b="0" i="0" dirty="0">
                <a:solidFill>
                  <a:srgbClr val="273239"/>
                </a:solidFill>
                <a:effectLst/>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574497" y="1143000"/>
            <a:ext cx="4660791" cy="3886199"/>
          </a:xfrm>
        </p:spPr>
        <p:txBody>
          <a:bodyPr/>
          <a:lstStyle/>
          <a:p>
            <a:r>
              <a:rPr lang="en-US" sz="2200" dirty="0">
                <a:solidFill>
                  <a:srgbClr val="273239"/>
                </a:solidFill>
                <a:latin typeface="Times New Roman" panose="02020603050405020304" pitchFamily="18" charset="0"/>
                <a:cs typeface="Times New Roman" panose="02020603050405020304" pitchFamily="18" charset="0"/>
              </a:rPr>
              <a:t>T</a:t>
            </a:r>
            <a:r>
              <a:rPr lang="en-US" sz="2200" b="0" i="0" dirty="0">
                <a:solidFill>
                  <a:srgbClr val="273239"/>
                </a:solidFill>
                <a:effectLst/>
                <a:latin typeface="Times New Roman" panose="02020603050405020304" pitchFamily="18" charset="0"/>
                <a:cs typeface="Times New Roman" panose="02020603050405020304" pitchFamily="18" charset="0"/>
              </a:rPr>
              <a:t>he neurons collectively give the output layer to compute the output signals.</a:t>
            </a:r>
          </a:p>
          <a:p>
            <a:pPr algn="l"/>
            <a:r>
              <a:rPr lang="en-IN" sz="2200" dirty="0">
                <a:solidFill>
                  <a:srgbClr val="273239"/>
                </a:solidFill>
                <a:latin typeface="Times New Roman" panose="02020603050405020304" pitchFamily="18" charset="0"/>
                <a:cs typeface="Times New Roman" panose="02020603050405020304" pitchFamily="18" charset="0"/>
              </a:rPr>
              <a:t>In </a:t>
            </a:r>
            <a:r>
              <a:rPr lang="en-US" sz="2200" dirty="0">
                <a:solidFill>
                  <a:srgbClr val="273239"/>
                </a:solidFill>
                <a:latin typeface="Times New Roman" panose="02020603050405020304" pitchFamily="18" charset="0"/>
                <a:cs typeface="Times New Roman" panose="02020603050405020304" pitchFamily="18" charset="0"/>
              </a:rPr>
              <a:t>other words, this network is strictly of a feedforward type.</a:t>
            </a:r>
          </a:p>
          <a:p>
            <a:pPr algn="l"/>
            <a:r>
              <a:rPr lang="en-US" sz="2200" dirty="0">
                <a:solidFill>
                  <a:srgbClr val="273239"/>
                </a:solidFill>
                <a:latin typeface="Times New Roman" panose="02020603050405020304" pitchFamily="18" charset="0"/>
                <a:cs typeface="Times New Roman" panose="02020603050405020304" pitchFamily="18" charset="0"/>
              </a:rPr>
              <a:t>It is called a single-layer network, with the designation “single-layer” referring to the output layer of </a:t>
            </a:r>
            <a:r>
              <a:rPr lang="en-IN" sz="2200" dirty="0">
                <a:solidFill>
                  <a:srgbClr val="273239"/>
                </a:solidFill>
                <a:latin typeface="Times New Roman" panose="02020603050405020304" pitchFamily="18" charset="0"/>
                <a:cs typeface="Times New Roman" panose="02020603050405020304" pitchFamily="18" charset="0"/>
              </a:rPr>
              <a:t>computation nodes (neurons)</a:t>
            </a:r>
          </a:p>
        </p:txBody>
      </p:sp>
      <p:pic>
        <p:nvPicPr>
          <p:cNvPr id="7" name="Picture 6">
            <a:extLst>
              <a:ext uri="{FF2B5EF4-FFF2-40B4-BE49-F238E27FC236}">
                <a16:creationId xmlns:a16="http://schemas.microsoft.com/office/drawing/2014/main" id="{AD4665B4-5DB8-2B4E-A0AC-BC67B448A035}"/>
              </a:ext>
            </a:extLst>
          </p:cNvPr>
          <p:cNvPicPr>
            <a:picLocks noChangeAspect="1"/>
          </p:cNvPicPr>
          <p:nvPr/>
        </p:nvPicPr>
        <p:blipFill>
          <a:blip r:embed="rId2"/>
          <a:stretch>
            <a:fillRect/>
          </a:stretch>
        </p:blipFill>
        <p:spPr>
          <a:xfrm>
            <a:off x="5270391" y="1279133"/>
            <a:ext cx="3264009" cy="2438234"/>
          </a:xfrm>
          <a:prstGeom prst="rect">
            <a:avLst/>
          </a:prstGeom>
        </p:spPr>
      </p:pic>
    </p:spTree>
    <p:extLst>
      <p:ext uri="{BB962C8B-B14F-4D97-AF65-F5344CB8AC3E}">
        <p14:creationId xmlns:p14="http://schemas.microsoft.com/office/powerpoint/2010/main" val="15007352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IN" sz="3200" dirty="0">
                <a:solidFill>
                  <a:srgbClr val="273239"/>
                </a:solidFill>
                <a:latin typeface="Times New Roman" panose="02020603050405020304" pitchFamily="18" charset="0"/>
                <a:cs typeface="Times New Roman" panose="02020603050405020304" pitchFamily="18" charset="0"/>
              </a:rPr>
              <a:t>Multi</a:t>
            </a:r>
            <a:r>
              <a:rPr lang="en-IN" sz="3200" b="1" i="0" dirty="0">
                <a:solidFill>
                  <a:srgbClr val="273239"/>
                </a:solidFill>
                <a:effectLst/>
                <a:latin typeface="Times New Roman" panose="02020603050405020304" pitchFamily="18" charset="0"/>
                <a:cs typeface="Times New Roman" panose="02020603050405020304" pitchFamily="18" charset="0"/>
              </a:rPr>
              <a:t>layer feed-forward network</a:t>
            </a:r>
            <a:r>
              <a:rPr lang="en-IN" sz="3200" b="0" i="0" dirty="0">
                <a:solidFill>
                  <a:srgbClr val="273239"/>
                </a:solidFill>
                <a:effectLst/>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457201" y="1143000"/>
            <a:ext cx="3886200" cy="4419600"/>
          </a:xfrm>
        </p:spPr>
        <p:txBody>
          <a:bodyPr/>
          <a:lstStyle/>
          <a:p>
            <a:pPr algn="l"/>
            <a:r>
              <a:rPr lang="en-US" sz="2000" b="0" i="0" u="none" strike="noStrike" baseline="0" dirty="0">
                <a:latin typeface="TimesTen-Roman"/>
              </a:rPr>
              <a:t>This feedforward neural network has one or more </a:t>
            </a:r>
            <a:r>
              <a:rPr lang="en-US" sz="2000" b="0" i="1" u="none" strike="noStrike" baseline="0" dirty="0">
                <a:latin typeface="TimesTen-Italic"/>
              </a:rPr>
              <a:t>hidden layers</a:t>
            </a:r>
            <a:r>
              <a:rPr lang="en-US" sz="2000" dirty="0">
                <a:latin typeface="TimesTen-Roman"/>
              </a:rPr>
              <a:t>.</a:t>
            </a:r>
          </a:p>
          <a:p>
            <a:pPr algn="l"/>
            <a:r>
              <a:rPr lang="en-US" sz="2000" b="0" i="0" u="none" strike="noStrike" baseline="0" dirty="0">
                <a:latin typeface="TimesTen-Roman"/>
              </a:rPr>
              <a:t>These computation nodes are correspondingly called </a:t>
            </a:r>
            <a:r>
              <a:rPr lang="en-US" sz="2000" b="0" i="1" u="none" strike="noStrike" baseline="0" dirty="0">
                <a:latin typeface="TimesTen-Italic"/>
              </a:rPr>
              <a:t>hidden neurons </a:t>
            </a:r>
            <a:r>
              <a:rPr lang="en-US" sz="2000" b="0" i="0" u="none" strike="noStrike" baseline="0" dirty="0">
                <a:latin typeface="TimesTen-Roman"/>
              </a:rPr>
              <a:t>or </a:t>
            </a:r>
            <a:r>
              <a:rPr lang="en-US" sz="2000" b="0" i="1" u="none" strike="noStrike" baseline="0" dirty="0">
                <a:latin typeface="TimesTen-Italic"/>
              </a:rPr>
              <a:t>hidden units</a:t>
            </a:r>
            <a:r>
              <a:rPr lang="en-US" sz="2000" dirty="0">
                <a:latin typeface="TimesTen-Roman"/>
              </a:rPr>
              <a:t>.</a:t>
            </a:r>
          </a:p>
          <a:p>
            <a:pPr algn="l"/>
            <a:r>
              <a:rPr lang="en-US" sz="2000" b="0" i="0" u="none" strike="noStrike" baseline="0" dirty="0">
                <a:latin typeface="TimesTen-Roman"/>
              </a:rPr>
              <a:t>The term “hidden” refers to the fact that this part of the neural network is not seen directly from either the input or output of the network.</a:t>
            </a:r>
          </a:p>
          <a:p>
            <a:pPr algn="l"/>
            <a:r>
              <a:rPr lang="en-US" sz="2000" b="0" i="0" u="none" strike="noStrike" baseline="0" dirty="0">
                <a:latin typeface="TimesTen-Roman"/>
              </a:rPr>
              <a:t>The function of hidden neurons is to intervene between the external input and the network output.</a:t>
            </a:r>
          </a:p>
          <a:p>
            <a:pPr algn="l"/>
            <a:endParaRPr lang="en-IN" sz="2200" dirty="0">
              <a:solidFill>
                <a:srgbClr val="273239"/>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BA33265-1443-98BC-0FA3-D97CE4423EC4}"/>
              </a:ext>
            </a:extLst>
          </p:cNvPr>
          <p:cNvPicPr>
            <a:picLocks noChangeAspect="1"/>
          </p:cNvPicPr>
          <p:nvPr/>
        </p:nvPicPr>
        <p:blipFill>
          <a:blip r:embed="rId2"/>
          <a:stretch>
            <a:fillRect/>
          </a:stretch>
        </p:blipFill>
        <p:spPr>
          <a:xfrm>
            <a:off x="4343400" y="1295400"/>
            <a:ext cx="4573042" cy="2555960"/>
          </a:xfrm>
          <a:prstGeom prst="rect">
            <a:avLst/>
          </a:prstGeom>
        </p:spPr>
      </p:pic>
    </p:spTree>
    <p:extLst>
      <p:ext uri="{BB962C8B-B14F-4D97-AF65-F5344CB8AC3E}">
        <p14:creationId xmlns:p14="http://schemas.microsoft.com/office/powerpoint/2010/main" val="8171524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IN" sz="3200" dirty="0">
                <a:solidFill>
                  <a:srgbClr val="273239"/>
                </a:solidFill>
                <a:latin typeface="Times New Roman" panose="02020603050405020304" pitchFamily="18" charset="0"/>
                <a:cs typeface="Times New Roman" panose="02020603050405020304" pitchFamily="18" charset="0"/>
              </a:rPr>
              <a:t>Multi</a:t>
            </a:r>
            <a:r>
              <a:rPr lang="en-IN" sz="3200" b="1" i="0" dirty="0">
                <a:solidFill>
                  <a:srgbClr val="273239"/>
                </a:solidFill>
                <a:effectLst/>
                <a:latin typeface="Times New Roman" panose="02020603050405020304" pitchFamily="18" charset="0"/>
                <a:cs typeface="Times New Roman" panose="02020603050405020304" pitchFamily="18" charset="0"/>
              </a:rPr>
              <a:t>layer feed-forward network</a:t>
            </a:r>
            <a:r>
              <a:rPr lang="en-IN" sz="3200" b="0" i="0" dirty="0">
                <a:solidFill>
                  <a:srgbClr val="273239"/>
                </a:solidFill>
                <a:effectLst/>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574497" y="1143000"/>
            <a:ext cx="8188503" cy="4419600"/>
          </a:xfrm>
        </p:spPr>
        <p:txBody>
          <a:bodyPr/>
          <a:lstStyle/>
          <a:p>
            <a:r>
              <a:rPr lang="en-US" sz="1800" b="0" i="0" u="none" strike="noStrike" baseline="0" dirty="0">
                <a:latin typeface="TimesTen-Roman"/>
              </a:rPr>
              <a:t>By adding one or more hidden layers, the network is enabled to extract higher-order statistics from its input. </a:t>
            </a:r>
          </a:p>
          <a:p>
            <a:r>
              <a:rPr lang="en-US" sz="1800" dirty="0">
                <a:latin typeface="TimesTen-Roman"/>
              </a:rPr>
              <a:t>T</a:t>
            </a:r>
            <a:r>
              <a:rPr lang="en-US" sz="1800" b="0" i="0" u="none" strike="noStrike" baseline="0" dirty="0">
                <a:latin typeface="TimesTen-Roman"/>
              </a:rPr>
              <a:t>he network acquires a </a:t>
            </a:r>
            <a:r>
              <a:rPr lang="en-US" sz="1800" b="0" i="1" u="none" strike="noStrike" baseline="0" dirty="0">
                <a:latin typeface="TimesTen-Italic"/>
              </a:rPr>
              <a:t>global </a:t>
            </a:r>
            <a:r>
              <a:rPr lang="en-US" sz="1800" b="0" i="0" u="none" strike="noStrike" baseline="0" dirty="0">
                <a:latin typeface="TimesTen-Roman"/>
              </a:rPr>
              <a:t>perspective despite its local connectivity, due to the extra set of synaptic connections and the extra dimension of neural interactions.</a:t>
            </a:r>
          </a:p>
          <a:p>
            <a:pPr algn="l"/>
            <a:r>
              <a:rPr lang="en-US" sz="1800" b="0" i="0" u="none" strike="noStrike" baseline="0" dirty="0">
                <a:latin typeface="TimesTen-Roman"/>
              </a:rPr>
              <a:t>The source nodes in the input layer of the network supply respective elements of the activation pattern (input vector), which constitute the input signals applied to the neurons (computation nodes) in the second layer (i.e., the first hidden layer).</a:t>
            </a:r>
          </a:p>
          <a:p>
            <a:pPr algn="l"/>
            <a:r>
              <a:rPr lang="en-US" sz="1800" b="0" i="0" u="none" strike="noStrike" baseline="0" dirty="0">
                <a:latin typeface="TimesTen-Roman"/>
              </a:rPr>
              <a:t>The output signals of the second layer are used as inputs to the third layer, and so on for the rest of the network.</a:t>
            </a:r>
          </a:p>
          <a:p>
            <a:pPr algn="l"/>
            <a:r>
              <a:rPr lang="en-US" sz="1800" b="0" i="0" u="none" strike="noStrike" baseline="0" dirty="0">
                <a:latin typeface="TimesTen-Roman"/>
              </a:rPr>
              <a:t>Typically, the neurons in each layer of the network have as their inputs the output signals of the preceding layer only.</a:t>
            </a:r>
          </a:p>
          <a:p>
            <a:r>
              <a:rPr lang="en-US" sz="1800" b="0" i="0" u="none" strike="noStrike" baseline="0" dirty="0">
                <a:latin typeface="TimesTen-Roman"/>
              </a:rPr>
              <a:t>The set of output signals of the neurons in the output (final) layer of the network constitutes the overall response of the network to the activation pattern supplied by the source nodes in the input (first) layer.</a:t>
            </a:r>
          </a:p>
          <a:p>
            <a:pPr algn="l"/>
            <a:endParaRPr lang="en-US" sz="1800" b="0" i="0" u="none" strike="noStrike" baseline="0" dirty="0">
              <a:latin typeface="TimesTen-Roman"/>
            </a:endParaRPr>
          </a:p>
        </p:txBody>
      </p:sp>
    </p:spTree>
    <p:extLst>
      <p:ext uri="{BB962C8B-B14F-4D97-AF65-F5344CB8AC3E}">
        <p14:creationId xmlns:p14="http://schemas.microsoft.com/office/powerpoint/2010/main" val="22159326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IN" sz="3200" i="0" dirty="0">
                <a:solidFill>
                  <a:srgbClr val="273239"/>
                </a:solidFill>
                <a:effectLst/>
                <a:latin typeface="Times New Roman" panose="02020603050405020304" pitchFamily="18" charset="0"/>
                <a:cs typeface="Times New Roman" panose="02020603050405020304" pitchFamily="18" charset="0"/>
              </a:rPr>
              <a:t>Single node with its own feedback</a:t>
            </a:r>
            <a:r>
              <a:rPr lang="en-IN" sz="3200" b="0" i="0" dirty="0">
                <a:solidFill>
                  <a:srgbClr val="273239"/>
                </a:solidFill>
                <a:effectLst/>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457201" y="1143000"/>
            <a:ext cx="3886200" cy="4419600"/>
          </a:xfrm>
        </p:spPr>
        <p:txBody>
          <a:bodyPr/>
          <a:lstStyle/>
          <a:p>
            <a:pPr algn="just"/>
            <a:r>
              <a:rPr lang="en-US" sz="2000" b="0" i="0" dirty="0">
                <a:solidFill>
                  <a:srgbClr val="3A3A3A"/>
                </a:solidFill>
                <a:effectLst/>
                <a:latin typeface="Times New Roman" panose="02020603050405020304" pitchFamily="18" charset="0"/>
                <a:cs typeface="Times New Roman" panose="02020603050405020304" pitchFamily="18" charset="0"/>
              </a:rPr>
              <a:t>The networks where the output layer output is sent back as an input to the input layer or the other hidden layers is called Feedback Networks. </a:t>
            </a:r>
          </a:p>
          <a:p>
            <a:pPr algn="just"/>
            <a:r>
              <a:rPr lang="en-US" sz="2000" b="0" i="0" dirty="0">
                <a:solidFill>
                  <a:srgbClr val="3A3A3A"/>
                </a:solidFill>
                <a:effectLst/>
                <a:latin typeface="Times New Roman" panose="02020603050405020304" pitchFamily="18" charset="0"/>
                <a:cs typeface="Times New Roman" panose="02020603050405020304" pitchFamily="18" charset="0"/>
              </a:rPr>
              <a:t>In single-node feedback systems, there is a single input layer where the output is redirected back as </a:t>
            </a:r>
            <a:r>
              <a:rPr lang="en-US" sz="2000" b="0" i="0">
                <a:solidFill>
                  <a:srgbClr val="3A3A3A"/>
                </a:solidFill>
                <a:effectLst/>
                <a:latin typeface="Times New Roman" panose="02020603050405020304" pitchFamily="18" charset="0"/>
                <a:cs typeface="Times New Roman" panose="02020603050405020304" pitchFamily="18" charset="0"/>
              </a:rPr>
              <a:t>feedback.</a:t>
            </a:r>
            <a:br>
              <a:rPr lang="en-US" sz="2000" dirty="0"/>
            </a:br>
            <a:endParaRPr lang="en-IN" sz="2000" dirty="0">
              <a:solidFill>
                <a:srgbClr val="273239"/>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C568FB2-0D19-E710-26D4-38ECCFC509B2}"/>
              </a:ext>
            </a:extLst>
          </p:cNvPr>
          <p:cNvPicPr>
            <a:picLocks noChangeAspect="1"/>
          </p:cNvPicPr>
          <p:nvPr/>
        </p:nvPicPr>
        <p:blipFill>
          <a:blip r:embed="rId2"/>
          <a:stretch>
            <a:fillRect/>
          </a:stretch>
        </p:blipFill>
        <p:spPr>
          <a:xfrm>
            <a:off x="4572000" y="1292831"/>
            <a:ext cx="4191255" cy="2106374"/>
          </a:xfrm>
          <a:prstGeom prst="rect">
            <a:avLst/>
          </a:prstGeom>
        </p:spPr>
      </p:pic>
    </p:spTree>
    <p:extLst>
      <p:ext uri="{BB962C8B-B14F-4D97-AF65-F5344CB8AC3E}">
        <p14:creationId xmlns:p14="http://schemas.microsoft.com/office/powerpoint/2010/main" val="24742976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765321" cy="689941"/>
          </a:xfrm>
        </p:spPr>
        <p:txBody>
          <a:bodyPr/>
          <a:lstStyle/>
          <a:p>
            <a:r>
              <a:rPr lang="en-US" sz="3200" dirty="0">
                <a:solidFill>
                  <a:srgbClr val="273239"/>
                </a:solidFill>
                <a:latin typeface="Times New Roman" panose="02020603050405020304" pitchFamily="18" charset="0"/>
                <a:cs typeface="Times New Roman" panose="02020603050405020304" pitchFamily="18" charset="0"/>
              </a:rPr>
              <a:t>Single-layer recurrent network</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457201" y="1143000"/>
            <a:ext cx="3886200" cy="4419600"/>
          </a:xfrm>
        </p:spPr>
        <p:txBody>
          <a:bodyPr/>
          <a:lstStyle/>
          <a:p>
            <a:r>
              <a:rPr lang="en-US" sz="2200" b="0" i="0" dirty="0">
                <a:solidFill>
                  <a:srgbClr val="3A3A3A"/>
                </a:solidFill>
                <a:effectLst/>
                <a:latin typeface="Times New Roman" panose="02020603050405020304" pitchFamily="18" charset="0"/>
                <a:cs typeface="Times New Roman" panose="02020603050405020304" pitchFamily="18" charset="0"/>
              </a:rPr>
              <a:t>In a single-layer recurrent network, the feedback network forms a closed loop.</a:t>
            </a:r>
          </a:p>
          <a:p>
            <a:r>
              <a:rPr lang="en-US" sz="2200" dirty="0">
                <a:solidFill>
                  <a:srgbClr val="3A3A3A"/>
                </a:solidFill>
                <a:latin typeface="Times New Roman" panose="02020603050405020304" pitchFamily="18" charset="0"/>
                <a:cs typeface="Times New Roman" panose="02020603050405020304" pitchFamily="18" charset="0"/>
              </a:rPr>
              <a:t>A</a:t>
            </a:r>
            <a:r>
              <a:rPr lang="en-US" sz="2200" b="0" i="0" dirty="0">
                <a:solidFill>
                  <a:srgbClr val="3A3A3A"/>
                </a:solidFill>
                <a:effectLst/>
                <a:latin typeface="Times New Roman" panose="02020603050405020304" pitchFamily="18" charset="0"/>
                <a:cs typeface="Times New Roman" panose="02020603050405020304" pitchFamily="18" charset="0"/>
              </a:rPr>
              <a:t> single neuron receives feedback to itself or the other neurons in the network or</a:t>
            </a:r>
            <a:br>
              <a:rPr lang="en-US" sz="2200" b="0" i="0" dirty="0">
                <a:solidFill>
                  <a:srgbClr val="3A3A3A"/>
                </a:solidFill>
                <a:effectLst/>
                <a:latin typeface="Times New Roman" panose="02020603050405020304" pitchFamily="18" charset="0"/>
                <a:cs typeface="Times New Roman" panose="02020603050405020304" pitchFamily="18" charset="0"/>
              </a:rPr>
            </a:br>
            <a:r>
              <a:rPr lang="en-US" sz="2200" b="0" i="0" dirty="0">
                <a:solidFill>
                  <a:srgbClr val="3A3A3A"/>
                </a:solidFill>
                <a:effectLst/>
                <a:latin typeface="Times New Roman" panose="02020603050405020304" pitchFamily="18" charset="0"/>
                <a:cs typeface="Times New Roman" panose="02020603050405020304" pitchFamily="18" charset="0"/>
              </a:rPr>
              <a:t>both</a:t>
            </a:r>
            <a:r>
              <a:rPr lang="en-US" sz="1400" b="0" i="0" dirty="0">
                <a:solidFill>
                  <a:srgbClr val="3A3A3A"/>
                </a:solidFill>
                <a:effectLst/>
                <a:latin typeface="Work Sans" pitchFamily="2" charset="0"/>
              </a:rPr>
              <a:t>.</a:t>
            </a:r>
          </a:p>
          <a:p>
            <a:r>
              <a:rPr lang="en-US" sz="900" b="0" i="0" dirty="0">
                <a:solidFill>
                  <a:srgbClr val="3A3A3A"/>
                </a:solidFill>
                <a:effectLst/>
                <a:latin typeface="Work Sans" pitchFamily="2" charset="0"/>
              </a:rPr>
              <a:t> </a:t>
            </a:r>
            <a:r>
              <a:rPr lang="en-US" sz="2200" b="0" i="0" dirty="0">
                <a:solidFill>
                  <a:srgbClr val="3A3A3A"/>
                </a:solidFill>
                <a:effectLst/>
                <a:latin typeface="Times New Roman" panose="02020603050405020304" pitchFamily="18" charset="0"/>
                <a:cs typeface="Times New Roman" panose="02020603050405020304" pitchFamily="18" charset="0"/>
              </a:rPr>
              <a:t>T</a:t>
            </a:r>
            <a:r>
              <a:rPr lang="en-US" sz="2200" dirty="0">
                <a:solidFill>
                  <a:srgbClr val="3A3A3A"/>
                </a:solidFill>
                <a:latin typeface="Times New Roman" panose="02020603050405020304" pitchFamily="18" charset="0"/>
                <a:cs typeface="Times New Roman" panose="02020603050405020304" pitchFamily="18" charset="0"/>
              </a:rPr>
              <a:t>he feedback network forms a closed loop.</a:t>
            </a:r>
            <a:br>
              <a:rPr lang="en-US" sz="2200" dirty="0">
                <a:solidFill>
                  <a:srgbClr val="3A3A3A"/>
                </a:solidFill>
                <a:latin typeface="Times New Roman" panose="02020603050405020304" pitchFamily="18" charset="0"/>
                <a:cs typeface="Times New Roman" panose="02020603050405020304" pitchFamily="18" charset="0"/>
              </a:rPr>
            </a:br>
            <a:endParaRPr lang="en-IN" sz="2200" dirty="0">
              <a:solidFill>
                <a:srgbClr val="3A3A3A"/>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AD8BC85-8F61-153D-6F6B-DAA4C6D74C4B}"/>
              </a:ext>
            </a:extLst>
          </p:cNvPr>
          <p:cNvPicPr>
            <a:picLocks noChangeAspect="1"/>
          </p:cNvPicPr>
          <p:nvPr/>
        </p:nvPicPr>
        <p:blipFill>
          <a:blip r:embed="rId2"/>
          <a:stretch>
            <a:fillRect/>
          </a:stretch>
        </p:blipFill>
        <p:spPr>
          <a:xfrm>
            <a:off x="4648200" y="1143000"/>
            <a:ext cx="4108661" cy="3029106"/>
          </a:xfrm>
          <a:prstGeom prst="rect">
            <a:avLst/>
          </a:prstGeom>
        </p:spPr>
      </p:pic>
    </p:spTree>
    <p:extLst>
      <p:ext uri="{BB962C8B-B14F-4D97-AF65-F5344CB8AC3E}">
        <p14:creationId xmlns:p14="http://schemas.microsoft.com/office/powerpoint/2010/main" val="13121241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765321" cy="689941"/>
          </a:xfrm>
        </p:spPr>
        <p:txBody>
          <a:bodyPr/>
          <a:lstStyle/>
          <a:p>
            <a:r>
              <a:rPr lang="en-US" sz="3200" dirty="0">
                <a:solidFill>
                  <a:srgbClr val="273239"/>
                </a:solidFill>
                <a:latin typeface="Times New Roman" panose="02020603050405020304" pitchFamily="18" charset="0"/>
                <a:cs typeface="Times New Roman" panose="02020603050405020304" pitchFamily="18" charset="0"/>
              </a:rPr>
              <a:t>Single-layer recurrent network</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457200" y="1143000"/>
            <a:ext cx="8153399" cy="4419600"/>
          </a:xfrm>
        </p:spPr>
        <p:txBody>
          <a:bodyPr/>
          <a:lstStyle/>
          <a:p>
            <a:r>
              <a:rPr lang="en-US" sz="2200" dirty="0">
                <a:solidFill>
                  <a:srgbClr val="3A3A3A"/>
                </a:solidFill>
                <a:latin typeface="Times New Roman" panose="02020603050405020304" pitchFamily="18" charset="0"/>
                <a:cs typeface="Times New Roman" panose="02020603050405020304" pitchFamily="18" charset="0"/>
              </a:rPr>
              <a:t>Here, the processing element’s output can be directed back to itself or to another processing element or both. </a:t>
            </a:r>
          </a:p>
          <a:p>
            <a:r>
              <a:rPr lang="en-US" sz="2200" dirty="0">
                <a:solidFill>
                  <a:srgbClr val="3A3A3A"/>
                </a:solidFill>
                <a:latin typeface="Times New Roman" panose="02020603050405020304" pitchFamily="18" charset="0"/>
                <a:cs typeface="Times New Roman" panose="02020603050405020304" pitchFamily="18" charset="0"/>
              </a:rPr>
              <a:t>A recurrent neural network is a class of artificial neural networks where connections between nodes form a directed graph along a sequence. </a:t>
            </a:r>
          </a:p>
          <a:p>
            <a:r>
              <a:rPr lang="en-US" sz="2200" dirty="0">
                <a:solidFill>
                  <a:srgbClr val="3A3A3A"/>
                </a:solidFill>
                <a:latin typeface="Times New Roman" panose="02020603050405020304" pitchFamily="18" charset="0"/>
                <a:cs typeface="Times New Roman" panose="02020603050405020304" pitchFamily="18" charset="0"/>
              </a:rPr>
              <a:t>This allows it to exhibit dynamic temporal behavior for a time sequence. </a:t>
            </a:r>
          </a:p>
          <a:p>
            <a:r>
              <a:rPr lang="en-US" sz="2200" dirty="0">
                <a:solidFill>
                  <a:srgbClr val="3A3A3A"/>
                </a:solidFill>
                <a:latin typeface="Times New Roman" panose="02020603050405020304" pitchFamily="18" charset="0"/>
                <a:cs typeface="Times New Roman" panose="02020603050405020304" pitchFamily="18" charset="0"/>
              </a:rPr>
              <a:t>Unlike feedforward neural networks, RNNs can use their internal state (memory) to process sequences of inputs.</a:t>
            </a:r>
            <a:br>
              <a:rPr lang="en-US" sz="2200" dirty="0">
                <a:solidFill>
                  <a:srgbClr val="3A3A3A"/>
                </a:solidFill>
                <a:latin typeface="Times New Roman" panose="02020603050405020304" pitchFamily="18" charset="0"/>
                <a:cs typeface="Times New Roman" panose="02020603050405020304" pitchFamily="18" charset="0"/>
              </a:rPr>
            </a:br>
            <a:endParaRPr lang="en-IN" sz="2200" dirty="0">
              <a:solidFill>
                <a:srgbClr val="3A3A3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20457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7765321" cy="689941"/>
          </a:xfrm>
        </p:spPr>
        <p:txBody>
          <a:bodyPr/>
          <a:lstStyle/>
          <a:p>
            <a:r>
              <a:rPr lang="en-US" sz="3200" dirty="0">
                <a:solidFill>
                  <a:srgbClr val="273239"/>
                </a:solidFill>
                <a:latin typeface="Times New Roman" panose="02020603050405020304" pitchFamily="18" charset="0"/>
                <a:cs typeface="Times New Roman" panose="02020603050405020304" pitchFamily="18" charset="0"/>
              </a:rPr>
              <a:t>Multilayer recurrent network</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457201" y="1143000"/>
            <a:ext cx="3886200" cy="4419600"/>
          </a:xfrm>
        </p:spPr>
        <p:txBody>
          <a:bodyPr/>
          <a:lstStyle/>
          <a:p>
            <a:r>
              <a:rPr lang="en-US" sz="1800" dirty="0">
                <a:solidFill>
                  <a:srgbClr val="273239"/>
                </a:solidFill>
                <a:latin typeface="Times New Roman" panose="02020603050405020304" pitchFamily="18" charset="0"/>
                <a:cs typeface="Times New Roman" panose="02020603050405020304" pitchFamily="18" charset="0"/>
              </a:rPr>
              <a:t>The </a:t>
            </a:r>
            <a:r>
              <a:rPr lang="en-US" sz="1800" b="0" i="0" dirty="0">
                <a:solidFill>
                  <a:srgbClr val="273239"/>
                </a:solidFill>
                <a:effectLst/>
                <a:latin typeface="Times New Roman" panose="02020603050405020304" pitchFamily="18" charset="0"/>
                <a:cs typeface="Times New Roman" panose="02020603050405020304" pitchFamily="18" charset="0"/>
              </a:rPr>
              <a:t>processing element’s output can be directed to the processing element in the same layer and in the preceding layer forming a multilayer recurrent network.</a:t>
            </a:r>
          </a:p>
          <a:p>
            <a:r>
              <a:rPr lang="en-US" sz="1800" b="0" i="0" dirty="0">
                <a:solidFill>
                  <a:srgbClr val="273239"/>
                </a:solidFill>
                <a:effectLst/>
                <a:latin typeface="Times New Roman" panose="02020603050405020304" pitchFamily="18" charset="0"/>
                <a:cs typeface="Times New Roman" panose="02020603050405020304" pitchFamily="18" charset="0"/>
              </a:rPr>
              <a:t>They perform the same task for every element of a sequence, with the output being dependent on the previous computations.</a:t>
            </a:r>
          </a:p>
          <a:p>
            <a:r>
              <a:rPr lang="en-US" sz="1800" b="0" i="0" dirty="0">
                <a:solidFill>
                  <a:srgbClr val="273239"/>
                </a:solidFill>
                <a:effectLst/>
                <a:latin typeface="Times New Roman" panose="02020603050405020304" pitchFamily="18" charset="0"/>
                <a:cs typeface="Times New Roman" panose="02020603050405020304" pitchFamily="18" charset="0"/>
              </a:rPr>
              <a:t>Inputs are not needed at each time step. </a:t>
            </a:r>
          </a:p>
          <a:p>
            <a:r>
              <a:rPr lang="en-US" sz="1800" b="0" i="0" dirty="0">
                <a:solidFill>
                  <a:srgbClr val="273239"/>
                </a:solidFill>
                <a:effectLst/>
                <a:latin typeface="Times New Roman" panose="02020603050405020304" pitchFamily="18" charset="0"/>
                <a:cs typeface="Times New Roman" panose="02020603050405020304" pitchFamily="18" charset="0"/>
              </a:rPr>
              <a:t>The main feature of a Recurrent Neural Network is its hidden state, which captures some information about a sequence.</a:t>
            </a:r>
            <a:br>
              <a:rPr lang="en-US" sz="1800" dirty="0">
                <a:solidFill>
                  <a:srgbClr val="3A3A3A"/>
                </a:solidFill>
                <a:latin typeface="Times New Roman" panose="02020603050405020304" pitchFamily="18" charset="0"/>
                <a:cs typeface="Times New Roman" panose="02020603050405020304" pitchFamily="18" charset="0"/>
              </a:rPr>
            </a:br>
            <a:endParaRPr lang="en-IN" sz="1800" dirty="0">
              <a:solidFill>
                <a:srgbClr val="3A3A3A"/>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0148D93-C3F4-A019-70FC-B3835D68D062}"/>
              </a:ext>
            </a:extLst>
          </p:cNvPr>
          <p:cNvPicPr>
            <a:picLocks noChangeAspect="1"/>
          </p:cNvPicPr>
          <p:nvPr/>
        </p:nvPicPr>
        <p:blipFill rotWithShape="1">
          <a:blip r:embed="rId2"/>
          <a:srcRect l="4693"/>
          <a:stretch/>
        </p:blipFill>
        <p:spPr>
          <a:xfrm>
            <a:off x="4343400" y="1295400"/>
            <a:ext cx="4642009" cy="2346027"/>
          </a:xfrm>
          <a:prstGeom prst="rect">
            <a:avLst/>
          </a:prstGeom>
        </p:spPr>
      </p:pic>
    </p:spTree>
    <p:extLst>
      <p:ext uri="{BB962C8B-B14F-4D97-AF65-F5344CB8AC3E}">
        <p14:creationId xmlns:p14="http://schemas.microsoft.com/office/powerpoint/2010/main" val="4255376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01FB-E13E-19EE-EA3F-3AB44399D539}"/>
              </a:ext>
            </a:extLst>
          </p:cNvPr>
          <p:cNvSpPr>
            <a:spLocks noGrp="1"/>
          </p:cNvSpPr>
          <p:nvPr>
            <p:ph type="title"/>
          </p:nvPr>
        </p:nvSpPr>
        <p:spPr>
          <a:xfrm>
            <a:off x="628650" y="857251"/>
            <a:ext cx="7886700" cy="994172"/>
          </a:xfrm>
        </p:spPr>
        <p:txBody>
          <a:bodyPr>
            <a:normAutofit/>
          </a:bodyPr>
          <a:lstStyle/>
          <a:p>
            <a:r>
              <a:rPr lang="en-US" sz="2250" dirty="0"/>
              <a:t>Soft </a:t>
            </a:r>
            <a:r>
              <a:rPr lang="en-US" sz="2250" dirty="0">
                <a:latin typeface="Times New Roman" panose="02020603050405020304" pitchFamily="18" charset="0"/>
                <a:cs typeface="Times New Roman" panose="02020603050405020304" pitchFamily="18" charset="0"/>
              </a:rPr>
              <a:t>Computing</a:t>
            </a:r>
            <a:endParaRPr lang="en-IN" sz="225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D13A665-CEE0-E6E7-3BCB-53B7017E2441}"/>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3A84D748-53D8-BE9F-EF3A-32E725235C77}"/>
              </a:ext>
            </a:extLst>
          </p:cNvPr>
          <p:cNvSpPr>
            <a:spLocks noGrp="1"/>
          </p:cNvSpPr>
          <p:nvPr>
            <p:ph type="sldNum" sz="quarter" idx="12"/>
          </p:nvPr>
        </p:nvSpPr>
        <p:spPr/>
        <p:txBody>
          <a:bodyPr/>
          <a:lstStyle/>
          <a:p>
            <a:fld id="{B6F15528-21DE-4FAA-801E-634DDDAF4B2B}" type="slidenum">
              <a:rPr lang="en-US" smtClean="0"/>
              <a:pPr/>
              <a:t>6</a:t>
            </a:fld>
            <a:endParaRPr lang="en-US"/>
          </a:p>
        </p:txBody>
      </p:sp>
      <p:pic>
        <p:nvPicPr>
          <p:cNvPr id="7" name="Picture 6">
            <a:extLst>
              <a:ext uri="{FF2B5EF4-FFF2-40B4-BE49-F238E27FC236}">
                <a16:creationId xmlns:a16="http://schemas.microsoft.com/office/drawing/2014/main" id="{D2931148-1157-3A71-66F7-CD8BC387D889}"/>
              </a:ext>
            </a:extLst>
          </p:cNvPr>
          <p:cNvPicPr>
            <a:picLocks noChangeAspect="1"/>
          </p:cNvPicPr>
          <p:nvPr/>
        </p:nvPicPr>
        <p:blipFill>
          <a:blip r:embed="rId2"/>
          <a:stretch>
            <a:fillRect/>
          </a:stretch>
        </p:blipFill>
        <p:spPr>
          <a:xfrm>
            <a:off x="1637883" y="1943101"/>
            <a:ext cx="5868235" cy="2749795"/>
          </a:xfrm>
          <a:prstGeom prst="rect">
            <a:avLst/>
          </a:prstGeom>
        </p:spPr>
      </p:pic>
    </p:spTree>
    <p:extLst>
      <p:ext uri="{BB962C8B-B14F-4D97-AF65-F5344CB8AC3E}">
        <p14:creationId xmlns:p14="http://schemas.microsoft.com/office/powerpoint/2010/main" val="30678094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US" sz="3200" dirty="0"/>
              <a:t>Knowledge</a:t>
            </a:r>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266700" y="1143000"/>
            <a:ext cx="8610600" cy="3886199"/>
          </a:xfrm>
        </p:spPr>
        <p:txBody>
          <a:bodyPr/>
          <a:lstStyle/>
          <a:p>
            <a:pPr algn="just"/>
            <a:r>
              <a:rPr lang="en-US" sz="2000" b="0" u="none" strike="noStrike" baseline="0" dirty="0">
                <a:latin typeface="Times New Roman" panose="02020603050405020304" pitchFamily="18" charset="0"/>
                <a:cs typeface="Times New Roman" panose="02020603050405020304" pitchFamily="18" charset="0"/>
              </a:rPr>
              <a:t>Knowledge refers to stored information or models used by a person or machine to interpret, predict, and appropriately respond to the outside world.</a:t>
            </a:r>
          </a:p>
          <a:p>
            <a:pPr algn="l"/>
            <a:r>
              <a:rPr lang="en-US" sz="2000" b="0" i="0" u="none" strike="noStrike" baseline="0" dirty="0">
                <a:latin typeface="Times New Roman" panose="02020603050405020304" pitchFamily="18" charset="0"/>
                <a:cs typeface="Times New Roman" panose="02020603050405020304" pitchFamily="18" charset="0"/>
              </a:rPr>
              <a:t>The primary characteristics of </a:t>
            </a:r>
            <a:r>
              <a:rPr lang="en-US" sz="2000" b="0" i="1" u="none" strike="noStrike" baseline="0" dirty="0">
                <a:latin typeface="Times New Roman" panose="02020603050405020304" pitchFamily="18" charset="0"/>
                <a:cs typeface="Times New Roman" panose="02020603050405020304" pitchFamily="18" charset="0"/>
              </a:rPr>
              <a:t>knowledge representation </a:t>
            </a:r>
            <a:r>
              <a:rPr lang="en-US" sz="2000" b="0" i="0" u="none" strike="noStrike" baseline="0" dirty="0">
                <a:latin typeface="Times New Roman" panose="02020603050405020304" pitchFamily="18" charset="0"/>
                <a:cs typeface="Times New Roman" panose="02020603050405020304" pitchFamily="18" charset="0"/>
              </a:rPr>
              <a:t>are :</a:t>
            </a:r>
          </a:p>
          <a:p>
            <a:pPr algn="l"/>
            <a:r>
              <a:rPr lang="en-US" sz="2000" b="0" i="0" u="none" strike="noStrike" baseline="0" dirty="0">
                <a:latin typeface="Times New Roman" panose="02020603050405020304" pitchFamily="18" charset="0"/>
                <a:cs typeface="Times New Roman" panose="02020603050405020304" pitchFamily="18" charset="0"/>
              </a:rPr>
              <a:t>what information is actually made explicit</a:t>
            </a:r>
          </a:p>
          <a:p>
            <a:pPr algn="l"/>
            <a:r>
              <a:rPr lang="en-US" sz="2000" b="0" i="0" u="none" strike="noStrike" baseline="0" dirty="0">
                <a:latin typeface="Times New Roman" panose="02020603050405020304" pitchFamily="18" charset="0"/>
                <a:cs typeface="Times New Roman" panose="02020603050405020304" pitchFamily="18" charset="0"/>
              </a:rPr>
              <a:t>how the information is physically encoded for subsequent use. </a:t>
            </a:r>
          </a:p>
          <a:p>
            <a:pPr algn="l"/>
            <a:r>
              <a:rPr lang="en-US" sz="2000" dirty="0">
                <a:latin typeface="Times New Roman" panose="02020603050405020304" pitchFamily="18" charset="0"/>
                <a:cs typeface="Times New Roman" panose="02020603050405020304" pitchFamily="18" charset="0"/>
              </a:rPr>
              <a:t>K</a:t>
            </a:r>
            <a:r>
              <a:rPr lang="en-US" sz="2000" b="0" i="0" u="none" strike="noStrike" baseline="0" dirty="0">
                <a:latin typeface="Times New Roman" panose="02020603050405020304" pitchFamily="18" charset="0"/>
                <a:cs typeface="Times New Roman" panose="02020603050405020304" pitchFamily="18" charset="0"/>
              </a:rPr>
              <a:t>nowledge representation is goal directed.</a:t>
            </a:r>
          </a:p>
          <a:p>
            <a:pPr algn="l"/>
            <a:r>
              <a:rPr lang="en-US" sz="2000" b="0" i="0" u="none" strike="noStrike" baseline="0" dirty="0">
                <a:latin typeface="Times New Roman" panose="02020603050405020304" pitchFamily="18" charset="0"/>
                <a:cs typeface="Times New Roman" panose="02020603050405020304" pitchFamily="18" charset="0"/>
              </a:rPr>
              <a:t>In real-world applications of “intelligent” machines, it can be said that a good solution depends on a good representation of knowledge. </a:t>
            </a:r>
          </a:p>
          <a:p>
            <a:pPr algn="l"/>
            <a:r>
              <a:rPr lang="en-US" sz="2000" dirty="0">
                <a:latin typeface="Times New Roman" panose="02020603050405020304" pitchFamily="18" charset="0"/>
                <a:cs typeface="Times New Roman" panose="02020603050405020304" pitchFamily="18" charset="0"/>
              </a:rPr>
              <a:t>W</a:t>
            </a:r>
            <a:r>
              <a:rPr lang="en-US" sz="2000" b="0" i="0" u="none" strike="noStrike" baseline="0" dirty="0">
                <a:latin typeface="Times New Roman" panose="02020603050405020304" pitchFamily="18" charset="0"/>
                <a:cs typeface="Times New Roman" panose="02020603050405020304" pitchFamily="18" charset="0"/>
              </a:rPr>
              <a:t>e find that the possible forms of representation from the inputs to internal network parameters are highly diverse, which tends to make the development of a satisfactory solution by means of a neural network a real design </a:t>
            </a:r>
            <a:r>
              <a:rPr lang="en-IN" sz="2000" b="0" i="0" u="none" strike="noStrike" baseline="0" dirty="0">
                <a:latin typeface="Times New Roman" panose="02020603050405020304" pitchFamily="18" charset="0"/>
                <a:cs typeface="Times New Roman" panose="02020603050405020304" pitchFamily="18" charset="0"/>
              </a:rPr>
              <a:t>challenge.</a:t>
            </a:r>
            <a:endParaRPr lang="en-US" sz="2000" b="0" dirty="0">
              <a:solidFill>
                <a:srgbClr val="273239"/>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04249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US" sz="3200" dirty="0"/>
              <a:t>Knowledge</a:t>
            </a:r>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266700" y="1143000"/>
            <a:ext cx="8610600" cy="3886199"/>
          </a:xfrm>
        </p:spPr>
        <p:txBody>
          <a:bodyPr/>
          <a:lstStyle/>
          <a:p>
            <a:pPr algn="l"/>
            <a:r>
              <a:rPr lang="en-IN" sz="2200" b="0" i="0" u="none" strike="noStrike" baseline="0" dirty="0">
                <a:latin typeface="Times New Roman" panose="02020603050405020304" pitchFamily="18" charset="0"/>
                <a:cs typeface="Times New Roman" panose="02020603050405020304" pitchFamily="18" charset="0"/>
              </a:rPr>
              <a:t>Knowledge </a:t>
            </a:r>
            <a:r>
              <a:rPr lang="en-US" sz="2200" b="0" i="0" u="none" strike="noStrike" baseline="0" dirty="0">
                <a:latin typeface="Times New Roman" panose="02020603050405020304" pitchFamily="18" charset="0"/>
                <a:cs typeface="Times New Roman" panose="02020603050405020304" pitchFamily="18" charset="0"/>
              </a:rPr>
              <a:t>of the world consists of two kinds of information:</a:t>
            </a:r>
          </a:p>
          <a:p>
            <a:pPr lvl="1"/>
            <a:r>
              <a:rPr lang="en-US" sz="2200" b="0" i="0" u="none" strike="noStrike" baseline="0" dirty="0">
                <a:latin typeface="Times New Roman" panose="02020603050405020304" pitchFamily="18" charset="0"/>
                <a:cs typeface="Times New Roman" panose="02020603050405020304" pitchFamily="18" charset="0"/>
              </a:rPr>
              <a:t>The known world state, represented by facts about what is and what has been known, this form of knowledge is referred to as </a:t>
            </a:r>
            <a:r>
              <a:rPr lang="en-US" sz="2200" b="0" i="1" u="none" strike="noStrike" baseline="0" dirty="0">
                <a:latin typeface="Times New Roman" panose="02020603050405020304" pitchFamily="18" charset="0"/>
                <a:cs typeface="Times New Roman" panose="02020603050405020304" pitchFamily="18" charset="0"/>
              </a:rPr>
              <a:t>prior information.</a:t>
            </a:r>
          </a:p>
          <a:p>
            <a:pPr lvl="1"/>
            <a:r>
              <a:rPr lang="en-US" sz="2200" b="0" i="0" u="none" strike="noStrike" baseline="0" dirty="0">
                <a:latin typeface="Times New Roman" panose="02020603050405020304" pitchFamily="18" charset="0"/>
                <a:cs typeface="Times New Roman" panose="02020603050405020304" pitchFamily="18" charset="0"/>
              </a:rPr>
              <a:t>Observations (measurements) of the world, obtained by means of sensors designed to probe the environment, in which the neural network is supposed to operate.</a:t>
            </a:r>
            <a:endParaRPr lang="en-US" sz="2200" b="0" dirty="0">
              <a:solidFill>
                <a:srgbClr val="273239"/>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98713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US" sz="3200" dirty="0"/>
              <a:t>Representing Information</a:t>
            </a:r>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266700" y="1143000"/>
            <a:ext cx="8610600" cy="3886199"/>
          </a:xfrm>
        </p:spPr>
        <p:txBody>
          <a:bodyPr/>
          <a:lstStyle/>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Object:</a:t>
            </a:r>
            <a:r>
              <a:rPr lang="en-US" sz="2000" b="0" i="0" dirty="0">
                <a:effectLst/>
                <a:latin typeface="Times New Roman" panose="02020603050405020304" pitchFamily="18" charset="0"/>
                <a:cs typeface="Times New Roman" panose="02020603050405020304" pitchFamily="18" charset="0"/>
              </a:rPr>
              <a:t> All the facts about objects in our world domain. E.g., Guitars contains strings, trumpets are brass instruments.</a:t>
            </a: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Events:</a:t>
            </a:r>
            <a:r>
              <a:rPr lang="en-US" sz="2000" b="0" i="0" dirty="0">
                <a:effectLst/>
                <a:latin typeface="Times New Roman" panose="02020603050405020304" pitchFamily="18" charset="0"/>
                <a:cs typeface="Times New Roman" panose="02020603050405020304" pitchFamily="18" charset="0"/>
              </a:rPr>
              <a:t> Events are the actions which occur in our world.</a:t>
            </a: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Performance:</a:t>
            </a:r>
            <a:r>
              <a:rPr lang="en-US" sz="2000" b="0" i="0" dirty="0">
                <a:effectLst/>
                <a:latin typeface="Times New Roman" panose="02020603050405020304" pitchFamily="18" charset="0"/>
                <a:cs typeface="Times New Roman" panose="02020603050405020304" pitchFamily="18" charset="0"/>
              </a:rPr>
              <a:t> It describe behavior which involves knowledge about how to do things.</a:t>
            </a: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Meta-knowledge:</a:t>
            </a:r>
            <a:r>
              <a:rPr lang="en-US" sz="2000" b="0" i="0" dirty="0">
                <a:effectLst/>
                <a:latin typeface="Times New Roman" panose="02020603050405020304" pitchFamily="18" charset="0"/>
                <a:cs typeface="Times New Roman" panose="02020603050405020304" pitchFamily="18" charset="0"/>
              </a:rPr>
              <a:t> It is knowledge about what we know.</a:t>
            </a: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Facts:</a:t>
            </a:r>
            <a:r>
              <a:rPr lang="en-US" sz="2000" b="0" i="0" dirty="0">
                <a:effectLst/>
                <a:latin typeface="Times New Roman" panose="02020603050405020304" pitchFamily="18" charset="0"/>
                <a:cs typeface="Times New Roman" panose="02020603050405020304" pitchFamily="18" charset="0"/>
              </a:rPr>
              <a:t> Facts are the truths about the real world and what we represent.</a:t>
            </a:r>
          </a:p>
          <a:p>
            <a:pPr algn="just">
              <a:buFont typeface="Arial" panose="020B0604020202020204" pitchFamily="34" charset="0"/>
              <a:buChar char="•"/>
            </a:pPr>
            <a:r>
              <a:rPr lang="en-US" sz="2000" b="1" i="0" dirty="0">
                <a:effectLst/>
                <a:latin typeface="Times New Roman" panose="02020603050405020304" pitchFamily="18" charset="0"/>
                <a:cs typeface="Times New Roman" panose="02020603050405020304" pitchFamily="18" charset="0"/>
              </a:rPr>
              <a:t>Knowledge-Base:</a:t>
            </a:r>
            <a:r>
              <a:rPr lang="en-US" sz="2000" b="0" i="0" dirty="0">
                <a:effectLst/>
                <a:latin typeface="Times New Roman" panose="02020603050405020304" pitchFamily="18" charset="0"/>
                <a:cs typeface="Times New Roman" panose="02020603050405020304" pitchFamily="18" charset="0"/>
              </a:rPr>
              <a:t> The central component of the knowledge-based agents is the knowledge base. It is represented as KB. The Knowledge base is a group of the Sentences (Here, sentences are used as a technical term and not identical with the English language).</a:t>
            </a:r>
          </a:p>
        </p:txBody>
      </p:sp>
    </p:spTree>
    <p:extLst>
      <p:ext uri="{BB962C8B-B14F-4D97-AF65-F5344CB8AC3E}">
        <p14:creationId xmlns:p14="http://schemas.microsoft.com/office/powerpoint/2010/main" val="14029845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US" sz="3200" dirty="0"/>
              <a:t>Types of Knowledge</a:t>
            </a:r>
          </a:p>
        </p:txBody>
      </p:sp>
      <p:pic>
        <p:nvPicPr>
          <p:cNvPr id="6" name="Picture 5">
            <a:extLst>
              <a:ext uri="{FF2B5EF4-FFF2-40B4-BE49-F238E27FC236}">
                <a16:creationId xmlns:a16="http://schemas.microsoft.com/office/drawing/2014/main" id="{4EDEB1EA-7332-41F7-BACB-6E5EB63672AA}"/>
              </a:ext>
            </a:extLst>
          </p:cNvPr>
          <p:cNvPicPr>
            <a:picLocks noChangeAspect="1"/>
          </p:cNvPicPr>
          <p:nvPr/>
        </p:nvPicPr>
        <p:blipFill>
          <a:blip r:embed="rId2"/>
          <a:stretch>
            <a:fillRect/>
          </a:stretch>
        </p:blipFill>
        <p:spPr>
          <a:xfrm>
            <a:off x="1735076" y="1219200"/>
            <a:ext cx="5673848" cy="4569138"/>
          </a:xfrm>
          <a:prstGeom prst="rect">
            <a:avLst/>
          </a:prstGeom>
        </p:spPr>
      </p:pic>
    </p:spTree>
    <p:extLst>
      <p:ext uri="{BB962C8B-B14F-4D97-AF65-F5344CB8AC3E}">
        <p14:creationId xmlns:p14="http://schemas.microsoft.com/office/powerpoint/2010/main" val="11337937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US" sz="3200" dirty="0"/>
              <a:t>Types of Knowledge</a:t>
            </a:r>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266700" y="1143000"/>
            <a:ext cx="8610600" cy="3886199"/>
          </a:xfrm>
        </p:spPr>
        <p:txBody>
          <a:bodyPr/>
          <a:lstStyle/>
          <a:p>
            <a:pPr marL="0" indent="0" algn="just">
              <a:buNone/>
            </a:pPr>
            <a:r>
              <a:rPr lang="en-US" sz="2000" b="1" i="0" dirty="0">
                <a:solidFill>
                  <a:srgbClr val="333333"/>
                </a:solidFill>
                <a:effectLst/>
                <a:latin typeface="Times New Roman" panose="02020603050405020304" pitchFamily="18" charset="0"/>
                <a:cs typeface="Times New Roman" panose="02020603050405020304" pitchFamily="18" charset="0"/>
              </a:rPr>
              <a:t>1. Declarative Knowledge:</a:t>
            </a:r>
            <a:endParaRPr lang="en-US" sz="2000" b="0" i="0" dirty="0">
              <a:solidFill>
                <a:srgbClr val="333333"/>
              </a:solidFill>
              <a:effectLst/>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Declarative knowledge is to know about something.</a:t>
            </a:r>
          </a:p>
          <a:p>
            <a:pPr lvl="1"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It includes concepts, facts, and objects.</a:t>
            </a:r>
          </a:p>
          <a:p>
            <a:pPr lvl="1"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It is also called descriptive knowledge and expressed in declarative sentences.</a:t>
            </a:r>
          </a:p>
          <a:p>
            <a:pPr lvl="1"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It is simpler than procedural language.</a:t>
            </a:r>
          </a:p>
          <a:p>
            <a:pPr marL="0" indent="0" algn="just">
              <a:buNone/>
            </a:pPr>
            <a:r>
              <a:rPr lang="en-US" sz="2000" b="1" i="0" dirty="0">
                <a:solidFill>
                  <a:srgbClr val="333333"/>
                </a:solidFill>
                <a:effectLst/>
                <a:latin typeface="Times New Roman" panose="02020603050405020304" pitchFamily="18" charset="0"/>
                <a:cs typeface="Times New Roman" panose="02020603050405020304" pitchFamily="18" charset="0"/>
              </a:rPr>
              <a:t>2. Procedural Knowledge</a:t>
            </a:r>
            <a:endParaRPr lang="en-US" sz="2000" b="0" i="0" dirty="0">
              <a:solidFill>
                <a:srgbClr val="333333"/>
              </a:solidFill>
              <a:effectLst/>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It is also known as imperative knowledge.</a:t>
            </a:r>
          </a:p>
          <a:p>
            <a:pPr lvl="1"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Procedural knowledge is a type of knowledge which is responsible for knowing how to do something.</a:t>
            </a:r>
          </a:p>
          <a:p>
            <a:pPr lvl="1"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It can be directly applied to any task.</a:t>
            </a:r>
          </a:p>
          <a:p>
            <a:pPr lvl="1"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It includes rules, strategies, procedures, agendas, etc.</a:t>
            </a:r>
          </a:p>
          <a:p>
            <a:pPr lvl="1" algn="just">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Procedural knowledge depends on the task on which it can be applied.</a:t>
            </a:r>
          </a:p>
        </p:txBody>
      </p:sp>
    </p:spTree>
    <p:extLst>
      <p:ext uri="{BB962C8B-B14F-4D97-AF65-F5344CB8AC3E}">
        <p14:creationId xmlns:p14="http://schemas.microsoft.com/office/powerpoint/2010/main" val="9065046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US" sz="3200" dirty="0"/>
              <a:t>Types of Knowledge</a:t>
            </a:r>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266700" y="1143000"/>
            <a:ext cx="8610600" cy="3886199"/>
          </a:xfrm>
        </p:spPr>
        <p:txBody>
          <a:bodyPr/>
          <a:lstStyle/>
          <a:p>
            <a:pPr marL="0" indent="0" algn="just">
              <a:buNone/>
            </a:pPr>
            <a:r>
              <a:rPr lang="en-US" sz="2000" b="1" i="0" dirty="0">
                <a:solidFill>
                  <a:srgbClr val="333333"/>
                </a:solidFill>
                <a:effectLst/>
                <a:latin typeface="Times New Roman" panose="02020603050405020304" pitchFamily="18" charset="0"/>
                <a:cs typeface="Times New Roman" panose="02020603050405020304" pitchFamily="18" charset="0"/>
              </a:rPr>
              <a:t>3. Meta-knowledge:</a:t>
            </a:r>
            <a:endParaRPr lang="en-US" sz="2000" b="0" i="0" dirty="0">
              <a:solidFill>
                <a:srgbClr val="333333"/>
              </a:solidFill>
              <a:effectLst/>
              <a:latin typeface="Times New Roman" panose="02020603050405020304" pitchFamily="18" charset="0"/>
              <a:cs typeface="Times New Roman" panose="02020603050405020304" pitchFamily="18" charset="0"/>
            </a:endParaRPr>
          </a:p>
          <a:p>
            <a:pPr marL="457200" lvl="1" indent="0" algn="just">
              <a:buNone/>
            </a:pPr>
            <a:r>
              <a:rPr lang="en-US" sz="2000" b="0" i="0" dirty="0">
                <a:solidFill>
                  <a:srgbClr val="000000"/>
                </a:solidFill>
                <a:effectLst/>
                <a:latin typeface="Times New Roman" panose="02020603050405020304" pitchFamily="18" charset="0"/>
                <a:cs typeface="Times New Roman" panose="02020603050405020304" pitchFamily="18" charset="0"/>
              </a:rPr>
              <a:t>Knowledge about the other types of knowledge is called Meta-knowledge.</a:t>
            </a:r>
          </a:p>
          <a:p>
            <a:pPr marL="0" indent="0" algn="just">
              <a:buNone/>
            </a:pPr>
            <a:r>
              <a:rPr lang="en-US" sz="2000" b="1" i="0" dirty="0">
                <a:solidFill>
                  <a:srgbClr val="333333"/>
                </a:solidFill>
                <a:effectLst/>
                <a:latin typeface="Times New Roman" panose="02020603050405020304" pitchFamily="18" charset="0"/>
                <a:cs typeface="Times New Roman" panose="02020603050405020304" pitchFamily="18" charset="0"/>
              </a:rPr>
              <a:t>4. Heuristic knowledge:</a:t>
            </a:r>
            <a:endParaRPr lang="en-US" sz="2000" b="0" i="0" dirty="0">
              <a:solidFill>
                <a:srgbClr val="333333"/>
              </a:solidFill>
              <a:effectLst/>
              <a:latin typeface="Times New Roman" panose="02020603050405020304" pitchFamily="18" charset="0"/>
              <a:cs typeface="Times New Roman" panose="02020603050405020304" pitchFamily="18" charset="0"/>
            </a:endParaRPr>
          </a:p>
          <a:p>
            <a:pPr marL="457200" lvl="1" indent="0" algn="just">
              <a:buNone/>
            </a:pPr>
            <a:r>
              <a:rPr lang="en-US" sz="2000" b="0" i="0" dirty="0">
                <a:solidFill>
                  <a:srgbClr val="000000"/>
                </a:solidFill>
                <a:effectLst/>
                <a:latin typeface="Times New Roman" panose="02020603050405020304" pitchFamily="18" charset="0"/>
                <a:cs typeface="Times New Roman" panose="02020603050405020304" pitchFamily="18" charset="0"/>
              </a:rPr>
              <a:t>Heuristic knowledge is representing knowledge of some experts in a filed or subject.</a:t>
            </a:r>
          </a:p>
          <a:p>
            <a:pPr marL="457200" lvl="1" indent="0" algn="just">
              <a:buNone/>
            </a:pPr>
            <a:r>
              <a:rPr lang="en-US" sz="2000" b="0" i="0" dirty="0">
                <a:solidFill>
                  <a:srgbClr val="000000"/>
                </a:solidFill>
                <a:effectLst/>
                <a:latin typeface="Times New Roman" panose="02020603050405020304" pitchFamily="18" charset="0"/>
                <a:cs typeface="Times New Roman" panose="02020603050405020304" pitchFamily="18" charset="0"/>
              </a:rPr>
              <a:t>Heuristic knowledge is rules of thumb based on previous experiences, awareness of approaches, and which are good to work but not guaranteed.</a:t>
            </a:r>
          </a:p>
          <a:p>
            <a:pPr marL="0" indent="0" algn="just">
              <a:buNone/>
            </a:pPr>
            <a:r>
              <a:rPr lang="en-US" sz="2000" b="1" i="0" dirty="0">
                <a:solidFill>
                  <a:srgbClr val="333333"/>
                </a:solidFill>
                <a:effectLst/>
                <a:latin typeface="Times New Roman" panose="02020603050405020304" pitchFamily="18" charset="0"/>
                <a:cs typeface="Times New Roman" panose="02020603050405020304" pitchFamily="18" charset="0"/>
              </a:rPr>
              <a:t>5. Structural knowledge:</a:t>
            </a:r>
            <a:endParaRPr lang="en-US" sz="2000" b="0" i="0" dirty="0">
              <a:solidFill>
                <a:srgbClr val="333333"/>
              </a:solidFill>
              <a:effectLst/>
              <a:latin typeface="Times New Roman" panose="02020603050405020304" pitchFamily="18" charset="0"/>
              <a:cs typeface="Times New Roman" panose="02020603050405020304" pitchFamily="18" charset="0"/>
            </a:endParaRPr>
          </a:p>
          <a:p>
            <a:pPr marL="457200" lvl="1" indent="0" algn="just">
              <a:buNone/>
            </a:pPr>
            <a:r>
              <a:rPr lang="en-US" sz="2000" b="0" i="0" dirty="0">
                <a:solidFill>
                  <a:srgbClr val="000000"/>
                </a:solidFill>
                <a:effectLst/>
                <a:latin typeface="Times New Roman" panose="02020603050405020304" pitchFamily="18" charset="0"/>
                <a:cs typeface="Times New Roman" panose="02020603050405020304" pitchFamily="18" charset="0"/>
              </a:rPr>
              <a:t>Structural knowledge is basic knowledge to problem-solving.</a:t>
            </a:r>
          </a:p>
          <a:p>
            <a:pPr marL="457200" lvl="1" indent="0" algn="just">
              <a:buNone/>
            </a:pPr>
            <a:r>
              <a:rPr lang="en-US" sz="2000" b="0" i="0" dirty="0">
                <a:solidFill>
                  <a:srgbClr val="000000"/>
                </a:solidFill>
                <a:effectLst/>
                <a:latin typeface="Times New Roman" panose="02020603050405020304" pitchFamily="18" charset="0"/>
                <a:cs typeface="Times New Roman" panose="02020603050405020304" pitchFamily="18" charset="0"/>
              </a:rPr>
              <a:t>It describes relationships between various concepts such as kind of, part of, and grouping of something.</a:t>
            </a:r>
          </a:p>
          <a:p>
            <a:pPr marL="457200" lvl="1" indent="0" algn="just">
              <a:buNone/>
            </a:pPr>
            <a:r>
              <a:rPr lang="en-US" sz="2000" b="0" i="0" dirty="0">
                <a:solidFill>
                  <a:srgbClr val="000000"/>
                </a:solidFill>
                <a:effectLst/>
                <a:latin typeface="Times New Roman" panose="02020603050405020304" pitchFamily="18" charset="0"/>
                <a:cs typeface="Times New Roman" panose="02020603050405020304" pitchFamily="18" charset="0"/>
              </a:rPr>
              <a:t>It describes the relationship that exists between concepts or objects.</a:t>
            </a:r>
          </a:p>
        </p:txBody>
      </p:sp>
    </p:spTree>
    <p:extLst>
      <p:ext uri="{BB962C8B-B14F-4D97-AF65-F5344CB8AC3E}">
        <p14:creationId xmlns:p14="http://schemas.microsoft.com/office/powerpoint/2010/main" val="39124845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US" sz="3200" dirty="0"/>
              <a:t>AI Knowledge Cycle</a:t>
            </a:r>
          </a:p>
        </p:txBody>
      </p:sp>
      <p:pic>
        <p:nvPicPr>
          <p:cNvPr id="6" name="Picture 5">
            <a:extLst>
              <a:ext uri="{FF2B5EF4-FFF2-40B4-BE49-F238E27FC236}">
                <a16:creationId xmlns:a16="http://schemas.microsoft.com/office/drawing/2014/main" id="{056B7DEC-7BE9-46DA-9A90-0F6AD108AA7F}"/>
              </a:ext>
            </a:extLst>
          </p:cNvPr>
          <p:cNvPicPr>
            <a:picLocks noChangeAspect="1"/>
          </p:cNvPicPr>
          <p:nvPr/>
        </p:nvPicPr>
        <p:blipFill>
          <a:blip r:embed="rId2"/>
          <a:stretch>
            <a:fillRect/>
          </a:stretch>
        </p:blipFill>
        <p:spPr>
          <a:xfrm>
            <a:off x="1150473" y="1295400"/>
            <a:ext cx="6843053" cy="4092656"/>
          </a:xfrm>
          <a:prstGeom prst="rect">
            <a:avLst/>
          </a:prstGeom>
        </p:spPr>
      </p:pic>
    </p:spTree>
    <p:extLst>
      <p:ext uri="{BB962C8B-B14F-4D97-AF65-F5344CB8AC3E}">
        <p14:creationId xmlns:p14="http://schemas.microsoft.com/office/powerpoint/2010/main" val="35019820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US" sz="3200" dirty="0"/>
              <a:t>Rules of Knowledge Representation</a:t>
            </a:r>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266700" y="1143000"/>
            <a:ext cx="8610600" cy="3886199"/>
          </a:xfrm>
        </p:spPr>
        <p:txBody>
          <a:bodyPr/>
          <a:lstStyle/>
          <a:p>
            <a:pPr algn="just"/>
            <a:r>
              <a:rPr lang="en-US" sz="2000" b="1" i="0" u="none" strike="noStrike" baseline="0" dirty="0">
                <a:latin typeface="Times New Roman" panose="02020603050405020304" pitchFamily="18" charset="0"/>
                <a:cs typeface="Times New Roman" panose="02020603050405020304" pitchFamily="18" charset="0"/>
              </a:rPr>
              <a:t>Rule 1:</a:t>
            </a:r>
            <a:r>
              <a:rPr lang="en-US" sz="2000" b="0" i="0" u="none" strike="noStrike" baseline="0" dirty="0">
                <a:latin typeface="Times New Roman" panose="02020603050405020304" pitchFamily="18" charset="0"/>
                <a:cs typeface="Times New Roman" panose="02020603050405020304" pitchFamily="18" charset="0"/>
              </a:rPr>
              <a:t> Similar inputs (i.e., patterns drawn) from similar classes should usually produce similar representations inside the network, and should therefore be classified as belonging to the same class.</a:t>
            </a:r>
          </a:p>
          <a:p>
            <a:pPr algn="just"/>
            <a:r>
              <a:rPr lang="en-US" sz="2000" b="1" i="0" u="none" strike="noStrike" baseline="0" dirty="0">
                <a:latin typeface="Times New Roman" panose="02020603050405020304" pitchFamily="18" charset="0"/>
                <a:cs typeface="Times New Roman" panose="02020603050405020304" pitchFamily="18" charset="0"/>
              </a:rPr>
              <a:t>Rule 2: </a:t>
            </a:r>
            <a:r>
              <a:rPr lang="en-US" sz="2000" b="0" i="0" u="none" strike="noStrike" baseline="0" dirty="0">
                <a:latin typeface="Times New Roman" panose="02020603050405020304" pitchFamily="18" charset="0"/>
                <a:cs typeface="Times New Roman" panose="02020603050405020304" pitchFamily="18" charset="0"/>
              </a:rPr>
              <a:t>Items to be categorized as separate classes should be given widely different representations in the network.</a:t>
            </a:r>
          </a:p>
          <a:p>
            <a:pPr algn="just"/>
            <a:r>
              <a:rPr lang="en-US" sz="2000" b="1" i="0" u="none" strike="noStrike" baseline="0" dirty="0">
                <a:latin typeface="Times New Roman" panose="02020603050405020304" pitchFamily="18" charset="0"/>
                <a:cs typeface="Times New Roman" panose="02020603050405020304" pitchFamily="18" charset="0"/>
              </a:rPr>
              <a:t>Rule 3</a:t>
            </a:r>
            <a:r>
              <a:rPr lang="en-US" sz="2000" b="1"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If a particular feature is important, then there should be a large number of neurons involved in the representation of that item in the </a:t>
            </a:r>
            <a:r>
              <a:rPr lang="en-IN" sz="2000" b="0" i="0" u="none" strike="noStrike" baseline="0" dirty="0">
                <a:latin typeface="Times New Roman" panose="02020603050405020304" pitchFamily="18" charset="0"/>
                <a:cs typeface="Times New Roman" panose="02020603050405020304" pitchFamily="18" charset="0"/>
              </a:rPr>
              <a:t>network.</a:t>
            </a:r>
          </a:p>
          <a:p>
            <a:pPr algn="just"/>
            <a:r>
              <a:rPr lang="en-US" sz="2000" b="1" i="0" u="none" strike="noStrike" baseline="0" dirty="0">
                <a:latin typeface="Times New Roman" panose="02020603050405020304" pitchFamily="18" charset="0"/>
                <a:cs typeface="Times New Roman" panose="02020603050405020304" pitchFamily="18" charset="0"/>
              </a:rPr>
              <a:t>Rule 4: </a:t>
            </a:r>
            <a:r>
              <a:rPr lang="en-US" sz="2000" b="0" i="0" u="none" strike="noStrike" baseline="0" dirty="0">
                <a:latin typeface="Times New Roman" panose="02020603050405020304" pitchFamily="18" charset="0"/>
                <a:cs typeface="Times New Roman" panose="02020603050405020304" pitchFamily="18" charset="0"/>
              </a:rPr>
              <a:t>Prior information and invariances should be built into the design of a neural network whenever they are available, so as to simplify the network design by its not having to learn them.</a:t>
            </a:r>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18966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US" sz="3200" dirty="0"/>
              <a:t>Learning in Neural Networks</a:t>
            </a:r>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266700" y="1143000"/>
            <a:ext cx="8610600" cy="3886199"/>
          </a:xfrm>
        </p:spPr>
        <p:txBody>
          <a:bodyPr/>
          <a:lstStyle/>
          <a:p>
            <a:pPr marL="241300" marR="502920" indent="-228600">
              <a:lnSpc>
                <a:spcPts val="3460"/>
              </a:lnSpc>
              <a:spcBef>
                <a:spcPts val="535"/>
              </a:spcBef>
              <a:buFont typeface="Arial MT"/>
              <a:buChar char="•"/>
              <a:tabLst>
                <a:tab pos="241300" algn="l"/>
              </a:tabLst>
            </a:pPr>
            <a:r>
              <a:rPr lang="en-US" sz="2000" spc="-15" dirty="0">
                <a:latin typeface="Times New Roman" panose="02020603050405020304" pitchFamily="18" charset="0"/>
                <a:cs typeface="Times New Roman" panose="02020603050405020304" pitchFamily="18" charset="0"/>
              </a:rPr>
              <a:t>Neural</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networks</a:t>
            </a:r>
            <a:r>
              <a:rPr lang="en-US" sz="2000" spc="-1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learn</a:t>
            </a:r>
            <a:r>
              <a:rPr lang="en-US" sz="2000" spc="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from</a:t>
            </a:r>
            <a:r>
              <a:rPr lang="en-US" sz="2000"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its </a:t>
            </a:r>
            <a:r>
              <a:rPr lang="en-US" sz="2000" spc="-10" dirty="0">
                <a:latin typeface="Times New Roman" panose="02020603050405020304" pitchFamily="18" charset="0"/>
                <a:cs typeface="Times New Roman" panose="02020603050405020304" pitchFamily="18" charset="0"/>
              </a:rPr>
              <a:t>environment</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and </a:t>
            </a:r>
            <a:r>
              <a:rPr lang="en-US" sz="2000" spc="-20" dirty="0">
                <a:latin typeface="Times New Roman" panose="02020603050405020304" pitchFamily="18" charset="0"/>
                <a:cs typeface="Times New Roman" panose="02020603050405020304" pitchFamily="18" charset="0"/>
              </a:rPr>
              <a:t>improve</a:t>
            </a:r>
            <a:r>
              <a:rPr lang="en-US" sz="2000" spc="-3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its </a:t>
            </a:r>
            <a:r>
              <a:rPr lang="en-US" sz="2000" spc="-69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performance.</a:t>
            </a:r>
            <a:endParaRPr lang="en-US" sz="2000" dirty="0">
              <a:latin typeface="Times New Roman" panose="02020603050405020304" pitchFamily="18" charset="0"/>
              <a:cs typeface="Times New Roman" panose="02020603050405020304" pitchFamily="18" charset="0"/>
            </a:endParaRPr>
          </a:p>
          <a:p>
            <a:pPr marL="241300" marR="5080" indent="-228600">
              <a:lnSpc>
                <a:spcPts val="3460"/>
              </a:lnSpc>
              <a:spcBef>
                <a:spcPts val="595"/>
              </a:spcBef>
              <a:buFont typeface="Arial MT"/>
              <a:buChar char="•"/>
              <a:tabLst>
                <a:tab pos="241300" algn="l"/>
              </a:tabLst>
            </a:pPr>
            <a:r>
              <a:rPr lang="en-US" sz="2000" dirty="0">
                <a:latin typeface="Times New Roman" panose="02020603050405020304" pitchFamily="18" charset="0"/>
                <a:cs typeface="Times New Roman" panose="02020603050405020304" pitchFamily="18" charset="0"/>
              </a:rPr>
              <a:t>A</a:t>
            </a:r>
            <a:r>
              <a:rPr lang="en-US" sz="2000" spc="-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neural</a:t>
            </a:r>
            <a:r>
              <a:rPr lang="en-US" sz="200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network</a:t>
            </a:r>
            <a:r>
              <a:rPr lang="en-US" sz="2000" spc="-5" dirty="0">
                <a:latin typeface="Times New Roman" panose="02020603050405020304" pitchFamily="18" charset="0"/>
                <a:cs typeface="Times New Roman" panose="02020603050405020304" pitchFamily="18" charset="0"/>
              </a:rPr>
              <a:t> learns</a:t>
            </a:r>
            <a:r>
              <a:rPr lang="en-US" sz="2000" dirty="0">
                <a:latin typeface="Times New Roman" panose="02020603050405020304" pitchFamily="18" charset="0"/>
                <a:cs typeface="Times New Roman" panose="02020603050405020304" pitchFamily="18" charset="0"/>
              </a:rPr>
              <a:t> its</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environment</a:t>
            </a:r>
            <a:r>
              <a:rPr lang="en-US" sz="2000" spc="-15" dirty="0">
                <a:latin typeface="Times New Roman" panose="02020603050405020304" pitchFamily="18" charset="0"/>
                <a:cs typeface="Times New Roman" panose="02020603050405020304" pitchFamily="18" charset="0"/>
              </a:rPr>
              <a:t> through</a:t>
            </a:r>
            <a:r>
              <a:rPr lang="en-US" sz="2000" spc="1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an</a:t>
            </a:r>
            <a:r>
              <a:rPr lang="en-US" sz="2000" spc="-10" dirty="0">
                <a:latin typeface="Times New Roman" panose="02020603050405020304" pitchFamily="18" charset="0"/>
                <a:cs typeface="Times New Roman" panose="02020603050405020304" pitchFamily="18" charset="0"/>
              </a:rPr>
              <a:t> </a:t>
            </a:r>
            <a:r>
              <a:rPr lang="en-US" sz="2000" spc="-25" dirty="0">
                <a:latin typeface="Times New Roman" panose="02020603050405020304" pitchFamily="18" charset="0"/>
                <a:cs typeface="Times New Roman" panose="02020603050405020304" pitchFamily="18" charset="0"/>
              </a:rPr>
              <a:t>interactive </a:t>
            </a:r>
            <a:r>
              <a:rPr lang="en-US" sz="2000" spc="-69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process</a:t>
            </a:r>
            <a:r>
              <a:rPr lang="en-US" sz="2000" spc="-2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of</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adjustments</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applied </a:t>
            </a:r>
            <a:r>
              <a:rPr lang="en-US" sz="2000" spc="-15" dirty="0">
                <a:latin typeface="Times New Roman" panose="02020603050405020304" pitchFamily="18" charset="0"/>
                <a:cs typeface="Times New Roman" panose="02020603050405020304" pitchFamily="18" charset="0"/>
              </a:rPr>
              <a:t>to</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its</a:t>
            </a:r>
            <a:r>
              <a:rPr lang="en-US" sz="2000" spc="5"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synaptic</a:t>
            </a:r>
            <a:r>
              <a:rPr lang="en-US" sz="2000" spc="-2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weights </a:t>
            </a:r>
            <a:r>
              <a:rPr lang="en-US" sz="2000" spc="-5" dirty="0">
                <a:latin typeface="Times New Roman" panose="02020603050405020304" pitchFamily="18" charset="0"/>
                <a:cs typeface="Times New Roman" panose="02020603050405020304" pitchFamily="18" charset="0"/>
              </a:rPr>
              <a:t>and</a:t>
            </a:r>
            <a:r>
              <a:rPr lang="en-US" sz="200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bias.</a:t>
            </a:r>
            <a:endParaRPr lang="en-US" sz="2000" dirty="0">
              <a:latin typeface="Times New Roman" panose="02020603050405020304" pitchFamily="18" charset="0"/>
              <a:cs typeface="Times New Roman" panose="02020603050405020304" pitchFamily="18" charset="0"/>
            </a:endParaRPr>
          </a:p>
          <a:p>
            <a:pPr marL="241300" indent="-228600">
              <a:lnSpc>
                <a:spcPct val="100000"/>
              </a:lnSpc>
              <a:spcBef>
                <a:spcPts val="160"/>
              </a:spcBef>
              <a:buFont typeface="Arial MT"/>
              <a:buChar char="•"/>
              <a:tabLst>
                <a:tab pos="241300" algn="l"/>
              </a:tabLst>
            </a:pPr>
            <a:r>
              <a:rPr lang="en-US" sz="2000" spc="-95" dirty="0">
                <a:latin typeface="Times New Roman" panose="02020603050405020304" pitchFamily="18" charset="0"/>
                <a:cs typeface="Times New Roman" panose="02020603050405020304" pitchFamily="18" charset="0"/>
              </a:rPr>
              <a:t>We</a:t>
            </a:r>
            <a:r>
              <a:rPr lang="en-US" sz="2000" dirty="0">
                <a:latin typeface="Times New Roman" panose="02020603050405020304" pitchFamily="18" charset="0"/>
                <a:cs typeface="Times New Roman" panose="02020603050405020304" pitchFamily="18" charset="0"/>
              </a:rPr>
              <a:t> define </a:t>
            </a:r>
            <a:r>
              <a:rPr lang="en-US" sz="2000" spc="-5" dirty="0">
                <a:latin typeface="Times New Roman" panose="02020603050405020304" pitchFamily="18" charset="0"/>
                <a:cs typeface="Times New Roman" panose="02020603050405020304" pitchFamily="18" charset="0"/>
              </a:rPr>
              <a:t>learning</a:t>
            </a:r>
            <a:r>
              <a:rPr lang="en-US" sz="2000" dirty="0">
                <a:latin typeface="Times New Roman" panose="02020603050405020304" pitchFamily="18" charset="0"/>
                <a:cs typeface="Times New Roman" panose="02020603050405020304" pitchFamily="18" charset="0"/>
              </a:rPr>
              <a:t> in</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the</a:t>
            </a:r>
            <a:r>
              <a:rPr lang="en-US" sz="200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context</a:t>
            </a:r>
            <a:r>
              <a:rPr lang="en-US" sz="2000"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of </a:t>
            </a:r>
            <a:r>
              <a:rPr lang="en-US" sz="2000" spc="-15" dirty="0">
                <a:latin typeface="Times New Roman" panose="02020603050405020304" pitchFamily="18" charset="0"/>
                <a:cs typeface="Times New Roman" panose="02020603050405020304" pitchFamily="18" charset="0"/>
              </a:rPr>
              <a:t>neural</a:t>
            </a:r>
            <a:r>
              <a:rPr lang="en-US" sz="2000" spc="15"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networks</a:t>
            </a:r>
            <a:r>
              <a:rPr lang="en-US" sz="2000" spc="-2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as:</a:t>
            </a:r>
            <a:br>
              <a:rPr lang="en-US" sz="2000" spc="-5" dirty="0">
                <a:latin typeface="Times New Roman" panose="02020603050405020304" pitchFamily="18" charset="0"/>
                <a:cs typeface="Times New Roman" panose="02020603050405020304" pitchFamily="18" charset="0"/>
              </a:rPr>
            </a:br>
            <a:r>
              <a:rPr lang="en-US" sz="2000" i="1" dirty="0">
                <a:latin typeface="Times New Roman" panose="02020603050405020304" pitchFamily="18" charset="0"/>
                <a:cs typeface="Times New Roman" panose="02020603050405020304" pitchFamily="18" charset="0"/>
              </a:rPr>
              <a:t>Learning</a:t>
            </a:r>
            <a:r>
              <a:rPr lang="en-US" sz="2000" i="1" spc="-1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is</a:t>
            </a:r>
            <a:r>
              <a:rPr lang="en-US" sz="2000" i="1" spc="-15"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a </a:t>
            </a:r>
            <a:r>
              <a:rPr lang="en-US" sz="2000" i="1" spc="-15" dirty="0">
                <a:latin typeface="Times New Roman" panose="02020603050405020304" pitchFamily="18" charset="0"/>
                <a:cs typeface="Times New Roman" panose="02020603050405020304" pitchFamily="18" charset="0"/>
              </a:rPr>
              <a:t>process</a:t>
            </a:r>
            <a:r>
              <a:rPr lang="en-US" sz="2000" i="1" dirty="0">
                <a:latin typeface="Times New Roman" panose="02020603050405020304" pitchFamily="18" charset="0"/>
                <a:cs typeface="Times New Roman" panose="02020603050405020304" pitchFamily="18" charset="0"/>
              </a:rPr>
              <a:t> </a:t>
            </a:r>
            <a:r>
              <a:rPr lang="en-US" sz="2000" i="1" spc="-20" dirty="0">
                <a:latin typeface="Times New Roman" panose="02020603050405020304" pitchFamily="18" charset="0"/>
                <a:cs typeface="Times New Roman" panose="02020603050405020304" pitchFamily="18" charset="0"/>
              </a:rPr>
              <a:t>by </a:t>
            </a:r>
            <a:r>
              <a:rPr lang="en-US" sz="2000" i="1" spc="-15" dirty="0">
                <a:latin typeface="Times New Roman" panose="02020603050405020304" pitchFamily="18" charset="0"/>
                <a:cs typeface="Times New Roman" panose="02020603050405020304" pitchFamily="18" charset="0"/>
              </a:rPr>
              <a:t>which </a:t>
            </a:r>
            <a:r>
              <a:rPr lang="en-US" sz="2000" i="1" spc="-10" dirty="0">
                <a:latin typeface="Times New Roman" panose="02020603050405020304" pitchFamily="18" charset="0"/>
                <a:cs typeface="Times New Roman" panose="02020603050405020304" pitchFamily="18" charset="0"/>
              </a:rPr>
              <a:t>the</a:t>
            </a:r>
            <a:r>
              <a:rPr lang="en-US" sz="2000" i="1" spc="-5" dirty="0">
                <a:latin typeface="Times New Roman" panose="02020603050405020304" pitchFamily="18" charset="0"/>
                <a:cs typeface="Times New Roman" panose="02020603050405020304" pitchFamily="18" charset="0"/>
              </a:rPr>
              <a:t> </a:t>
            </a:r>
            <a:r>
              <a:rPr lang="en-US" sz="2000" i="1" spc="-15" dirty="0">
                <a:latin typeface="Times New Roman" panose="02020603050405020304" pitchFamily="18" charset="0"/>
                <a:cs typeface="Times New Roman" panose="02020603050405020304" pitchFamily="18" charset="0"/>
              </a:rPr>
              <a:t>free</a:t>
            </a:r>
            <a:r>
              <a:rPr lang="en-US" sz="2000" i="1" dirty="0">
                <a:latin typeface="Times New Roman" panose="02020603050405020304" pitchFamily="18" charset="0"/>
                <a:cs typeface="Times New Roman" panose="02020603050405020304" pitchFamily="18" charset="0"/>
              </a:rPr>
              <a:t> </a:t>
            </a:r>
            <a:r>
              <a:rPr lang="en-US" sz="2000" i="1" spc="-10" dirty="0">
                <a:latin typeface="Times New Roman" panose="02020603050405020304" pitchFamily="18" charset="0"/>
                <a:cs typeface="Times New Roman" panose="02020603050405020304" pitchFamily="18" charset="0"/>
              </a:rPr>
              <a:t>parameters</a:t>
            </a:r>
            <a:r>
              <a:rPr lang="en-US" sz="2000" i="1" dirty="0">
                <a:latin typeface="Times New Roman" panose="02020603050405020304" pitchFamily="18" charset="0"/>
                <a:cs typeface="Times New Roman" panose="02020603050405020304" pitchFamily="18" charset="0"/>
              </a:rPr>
              <a:t> of a </a:t>
            </a:r>
            <a:r>
              <a:rPr lang="en-US" sz="2000" i="1" spc="5" dirty="0">
                <a:latin typeface="Times New Roman" panose="02020603050405020304" pitchFamily="18" charset="0"/>
                <a:cs typeface="Times New Roman" panose="02020603050405020304" pitchFamily="18" charset="0"/>
              </a:rPr>
              <a:t> </a:t>
            </a:r>
            <a:r>
              <a:rPr lang="en-US" sz="2000" i="1" spc="-10" dirty="0">
                <a:latin typeface="Times New Roman" panose="02020603050405020304" pitchFamily="18" charset="0"/>
                <a:cs typeface="Times New Roman" panose="02020603050405020304" pitchFamily="18" charset="0"/>
              </a:rPr>
              <a:t>neural</a:t>
            </a:r>
            <a:r>
              <a:rPr lang="en-US" sz="2000" i="1" spc="-5" dirty="0">
                <a:latin typeface="Times New Roman" panose="02020603050405020304" pitchFamily="18" charset="0"/>
                <a:cs typeface="Times New Roman" panose="02020603050405020304" pitchFamily="18" charset="0"/>
              </a:rPr>
              <a:t> network</a:t>
            </a:r>
            <a:r>
              <a:rPr lang="en-US" sz="2000" i="1" spc="-30" dirty="0">
                <a:latin typeface="Times New Roman" panose="02020603050405020304" pitchFamily="18" charset="0"/>
                <a:cs typeface="Times New Roman" panose="02020603050405020304" pitchFamily="18" charset="0"/>
              </a:rPr>
              <a:t> </a:t>
            </a:r>
            <a:r>
              <a:rPr lang="en-US" sz="2000" i="1" spc="-15" dirty="0">
                <a:latin typeface="Times New Roman" panose="02020603050405020304" pitchFamily="18" charset="0"/>
                <a:cs typeface="Times New Roman" panose="02020603050405020304" pitchFamily="18" charset="0"/>
              </a:rPr>
              <a:t>are</a:t>
            </a:r>
            <a:r>
              <a:rPr lang="en-US" sz="2000" i="1" spc="5" dirty="0">
                <a:latin typeface="Times New Roman" panose="02020603050405020304" pitchFamily="18" charset="0"/>
                <a:cs typeface="Times New Roman" panose="02020603050405020304" pitchFamily="18" charset="0"/>
              </a:rPr>
              <a:t> </a:t>
            </a:r>
            <a:r>
              <a:rPr lang="en-US" sz="2000" i="1" spc="-5" dirty="0">
                <a:latin typeface="Times New Roman" panose="02020603050405020304" pitchFamily="18" charset="0"/>
                <a:cs typeface="Times New Roman" panose="02020603050405020304" pitchFamily="18" charset="0"/>
              </a:rPr>
              <a:t>adapted </a:t>
            </a:r>
            <a:r>
              <a:rPr lang="en-US" sz="2000" i="1" spc="-10" dirty="0">
                <a:latin typeface="Times New Roman" panose="02020603050405020304" pitchFamily="18" charset="0"/>
                <a:cs typeface="Times New Roman" panose="02020603050405020304" pitchFamily="18" charset="0"/>
              </a:rPr>
              <a:t>through </a:t>
            </a:r>
            <a:r>
              <a:rPr lang="en-US" sz="2000" i="1" dirty="0">
                <a:latin typeface="Times New Roman" panose="02020603050405020304" pitchFamily="18" charset="0"/>
                <a:cs typeface="Times New Roman" panose="02020603050405020304" pitchFamily="18" charset="0"/>
              </a:rPr>
              <a:t>a</a:t>
            </a:r>
            <a:r>
              <a:rPr lang="en-US" sz="2000" i="1" spc="5" dirty="0">
                <a:latin typeface="Times New Roman" panose="02020603050405020304" pitchFamily="18" charset="0"/>
                <a:cs typeface="Times New Roman" panose="02020603050405020304" pitchFamily="18" charset="0"/>
              </a:rPr>
              <a:t> </a:t>
            </a:r>
            <a:r>
              <a:rPr lang="en-US" sz="2000" i="1" spc="-15" dirty="0">
                <a:latin typeface="Times New Roman" panose="02020603050405020304" pitchFamily="18" charset="0"/>
                <a:cs typeface="Times New Roman" panose="02020603050405020304" pitchFamily="18" charset="0"/>
              </a:rPr>
              <a:t>process</a:t>
            </a:r>
            <a:r>
              <a:rPr lang="en-US" sz="2000" i="1" spc="-5"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of</a:t>
            </a:r>
            <a:r>
              <a:rPr lang="en-US" sz="2000" i="1" spc="10" dirty="0">
                <a:latin typeface="Times New Roman" panose="02020603050405020304" pitchFamily="18" charset="0"/>
                <a:cs typeface="Times New Roman" panose="02020603050405020304" pitchFamily="18" charset="0"/>
              </a:rPr>
              <a:t> </a:t>
            </a:r>
            <a:r>
              <a:rPr lang="en-US" sz="2000" i="1" spc="-5" dirty="0">
                <a:latin typeface="Times New Roman" panose="02020603050405020304" pitchFamily="18" charset="0"/>
                <a:cs typeface="Times New Roman" panose="02020603050405020304" pitchFamily="18" charset="0"/>
              </a:rPr>
              <a:t>stimulation </a:t>
            </a:r>
            <a:r>
              <a:rPr lang="en-US" sz="2000" i="1" spc="-690" dirty="0">
                <a:latin typeface="Times New Roman" panose="02020603050405020304" pitchFamily="18" charset="0"/>
                <a:cs typeface="Times New Roman" panose="02020603050405020304" pitchFamily="18" charset="0"/>
              </a:rPr>
              <a:t> </a:t>
            </a:r>
            <a:r>
              <a:rPr lang="en-US" sz="2000" i="1" spc="-15" dirty="0">
                <a:latin typeface="Times New Roman" panose="02020603050405020304" pitchFamily="18" charset="0"/>
                <a:cs typeface="Times New Roman" panose="02020603050405020304" pitchFamily="18" charset="0"/>
              </a:rPr>
              <a:t>by</a:t>
            </a:r>
            <a:r>
              <a:rPr lang="en-US" sz="2000" i="1" spc="-20" dirty="0">
                <a:latin typeface="Times New Roman" panose="02020603050405020304" pitchFamily="18" charset="0"/>
                <a:cs typeface="Times New Roman" panose="02020603050405020304" pitchFamily="18" charset="0"/>
              </a:rPr>
              <a:t> </a:t>
            </a:r>
            <a:r>
              <a:rPr lang="en-US" sz="2000" i="1" spc="-10" dirty="0">
                <a:latin typeface="Times New Roman" panose="02020603050405020304" pitchFamily="18" charset="0"/>
                <a:cs typeface="Times New Roman" panose="02020603050405020304" pitchFamily="18" charset="0"/>
              </a:rPr>
              <a:t>the</a:t>
            </a:r>
            <a:r>
              <a:rPr lang="en-US" sz="2000" i="1" spc="-5" dirty="0">
                <a:latin typeface="Times New Roman" panose="02020603050405020304" pitchFamily="18" charset="0"/>
                <a:cs typeface="Times New Roman" panose="02020603050405020304" pitchFamily="18" charset="0"/>
              </a:rPr>
              <a:t> </a:t>
            </a:r>
            <a:r>
              <a:rPr lang="en-US" sz="2000" i="1" spc="-10" dirty="0">
                <a:latin typeface="Times New Roman" panose="02020603050405020304" pitchFamily="18" charset="0"/>
                <a:cs typeface="Times New Roman" panose="02020603050405020304" pitchFamily="18" charset="0"/>
              </a:rPr>
              <a:t>environment</a:t>
            </a:r>
            <a:r>
              <a:rPr lang="en-US" sz="2000" i="1" spc="-25"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in</a:t>
            </a:r>
            <a:r>
              <a:rPr lang="en-US" sz="2000" i="1" spc="-15" dirty="0">
                <a:latin typeface="Times New Roman" panose="02020603050405020304" pitchFamily="18" charset="0"/>
                <a:cs typeface="Times New Roman" panose="02020603050405020304" pitchFamily="18" charset="0"/>
              </a:rPr>
              <a:t> which</a:t>
            </a:r>
            <a:r>
              <a:rPr lang="en-US" sz="2000" i="1" spc="-20" dirty="0">
                <a:latin typeface="Times New Roman" panose="02020603050405020304" pitchFamily="18" charset="0"/>
                <a:cs typeface="Times New Roman" panose="02020603050405020304" pitchFamily="18" charset="0"/>
              </a:rPr>
              <a:t> </a:t>
            </a:r>
            <a:r>
              <a:rPr lang="en-US" sz="2000" i="1" spc="-10" dirty="0">
                <a:latin typeface="Times New Roman" panose="02020603050405020304" pitchFamily="18" charset="0"/>
                <a:cs typeface="Times New Roman" panose="02020603050405020304" pitchFamily="18" charset="0"/>
              </a:rPr>
              <a:t>the</a:t>
            </a:r>
            <a:r>
              <a:rPr lang="en-US" sz="2000" i="1" spc="-20" dirty="0">
                <a:latin typeface="Times New Roman" panose="02020603050405020304" pitchFamily="18" charset="0"/>
                <a:cs typeface="Times New Roman" panose="02020603050405020304" pitchFamily="18" charset="0"/>
              </a:rPr>
              <a:t> </a:t>
            </a:r>
            <a:r>
              <a:rPr lang="en-US" sz="2000" i="1" spc="-5" dirty="0">
                <a:latin typeface="Times New Roman" panose="02020603050405020304" pitchFamily="18" charset="0"/>
                <a:cs typeface="Times New Roman" panose="02020603050405020304" pitchFamily="18" charset="0"/>
              </a:rPr>
              <a:t>network</a:t>
            </a:r>
            <a:r>
              <a:rPr lang="en-US" sz="2000" i="1" spc="-3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is</a:t>
            </a:r>
            <a:r>
              <a:rPr lang="en-US" sz="2000" i="1" spc="5" dirty="0">
                <a:latin typeface="Times New Roman" panose="02020603050405020304" pitchFamily="18" charset="0"/>
                <a:cs typeface="Times New Roman" panose="02020603050405020304" pitchFamily="18" charset="0"/>
              </a:rPr>
              <a:t> </a:t>
            </a:r>
            <a:r>
              <a:rPr lang="en-US" sz="2000" i="1" spc="-5" dirty="0">
                <a:latin typeface="Times New Roman" panose="02020603050405020304" pitchFamily="18" charset="0"/>
                <a:cs typeface="Times New Roman" panose="02020603050405020304" pitchFamily="18" charset="0"/>
              </a:rPr>
              <a:t>embedded.</a:t>
            </a:r>
          </a:p>
          <a:p>
            <a:pPr marL="241300" indent="-228600">
              <a:lnSpc>
                <a:spcPct val="100000"/>
              </a:lnSpc>
              <a:spcBef>
                <a:spcPts val="160"/>
              </a:spcBef>
              <a:buFont typeface="Arial MT"/>
              <a:buChar char="•"/>
              <a:tabLst>
                <a:tab pos="241300" algn="l"/>
              </a:tabLst>
            </a:pPr>
            <a:r>
              <a:rPr lang="en-US" sz="2000" dirty="0">
                <a:latin typeface="Times New Roman" panose="02020603050405020304" pitchFamily="18" charset="0"/>
                <a:cs typeface="Times New Roman" panose="02020603050405020304" pitchFamily="18" charset="0"/>
              </a:rPr>
              <a:t>The</a:t>
            </a:r>
            <a:r>
              <a:rPr lang="en-US" sz="2000" spc="-1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type</a:t>
            </a:r>
            <a:r>
              <a:rPr lang="en-US" sz="2000" spc="-2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of</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learning</a:t>
            </a:r>
            <a:r>
              <a:rPr lang="en-US" sz="2000" spc="2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a:t>
            </a:r>
            <a:r>
              <a:rPr lang="en-US" sz="2000" spc="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determined</a:t>
            </a:r>
            <a:r>
              <a:rPr lang="en-US" sz="2000" spc="-5" dirty="0">
                <a:latin typeface="Times New Roman" panose="02020603050405020304" pitchFamily="18" charset="0"/>
                <a:cs typeface="Times New Roman" panose="02020603050405020304" pitchFamily="18" charset="0"/>
              </a:rPr>
              <a:t> </a:t>
            </a:r>
            <a:r>
              <a:rPr lang="en-US" sz="2000" spc="-25" dirty="0">
                <a:latin typeface="Times New Roman" panose="02020603050405020304" pitchFamily="18" charset="0"/>
                <a:cs typeface="Times New Roman" panose="02020603050405020304" pitchFamily="18" charset="0"/>
              </a:rPr>
              <a:t>by</a:t>
            </a:r>
            <a:r>
              <a:rPr lang="en-US" sz="2000" spc="2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how</a:t>
            </a:r>
            <a:r>
              <a:rPr lang="en-US" sz="2000" spc="-30" dirty="0">
                <a:latin typeface="Times New Roman" panose="02020603050405020304" pitchFamily="18" charset="0"/>
                <a:cs typeface="Times New Roman" panose="02020603050405020304" pitchFamily="18" charset="0"/>
              </a:rPr>
              <a:t> </a:t>
            </a:r>
            <a:r>
              <a:rPr lang="en-US" sz="2000" spc="-5" dirty="0">
                <a:latin typeface="Times New Roman" panose="02020603050405020304" pitchFamily="18" charset="0"/>
                <a:cs typeface="Times New Roman" panose="02020603050405020304" pitchFamily="18" charset="0"/>
              </a:rPr>
              <a:t>the</a:t>
            </a:r>
            <a:r>
              <a:rPr lang="en-US" sz="2000" spc="-10" dirty="0">
                <a:latin typeface="Times New Roman" panose="02020603050405020304" pitchFamily="18" charset="0"/>
                <a:cs typeface="Times New Roman" panose="02020603050405020304" pitchFamily="18" charset="0"/>
              </a:rPr>
              <a:t> </a:t>
            </a:r>
            <a:r>
              <a:rPr lang="en-US" sz="2000" spc="-15" dirty="0">
                <a:latin typeface="Times New Roman" panose="02020603050405020304" pitchFamily="18" charset="0"/>
                <a:cs typeface="Times New Roman" panose="02020603050405020304" pitchFamily="18" charset="0"/>
              </a:rPr>
              <a:t>parameter</a:t>
            </a:r>
            <a:r>
              <a:rPr lang="en-US" sz="2000" spc="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changes </a:t>
            </a:r>
            <a:r>
              <a:rPr lang="en-US" sz="2000" spc="-690"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take</a:t>
            </a:r>
            <a:r>
              <a:rPr lang="en-US" sz="2000" spc="-5" dirty="0">
                <a:latin typeface="Times New Roman" panose="02020603050405020304" pitchFamily="18" charset="0"/>
                <a:cs typeface="Times New Roman" panose="02020603050405020304" pitchFamily="18" charset="0"/>
              </a:rPr>
              <a:t> place.</a:t>
            </a:r>
            <a:endParaRPr lang="en-US" sz="2000" dirty="0">
              <a:latin typeface="Times New Roman" panose="02020603050405020304" pitchFamily="18" charset="0"/>
              <a:cs typeface="Times New Roman" panose="02020603050405020304" pitchFamily="18" charset="0"/>
            </a:endParaRPr>
          </a:p>
          <a:p>
            <a:pPr marL="457200" lvl="1" indent="0">
              <a:buNone/>
            </a:pPr>
            <a:endParaRPr lang="en-US" sz="2000" b="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08290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US" sz="3200" dirty="0"/>
              <a:t>Types of Learning </a:t>
            </a:r>
          </a:p>
        </p:txBody>
      </p:sp>
      <p:pic>
        <p:nvPicPr>
          <p:cNvPr id="6" name="Picture 5">
            <a:extLst>
              <a:ext uri="{FF2B5EF4-FFF2-40B4-BE49-F238E27FC236}">
                <a16:creationId xmlns:a16="http://schemas.microsoft.com/office/drawing/2014/main" id="{2B9E0819-CDE6-DFD6-3711-DD9E7A2B50EC}"/>
              </a:ext>
            </a:extLst>
          </p:cNvPr>
          <p:cNvPicPr>
            <a:picLocks noChangeAspect="1"/>
          </p:cNvPicPr>
          <p:nvPr/>
        </p:nvPicPr>
        <p:blipFill>
          <a:blip r:embed="rId2"/>
          <a:stretch>
            <a:fillRect/>
          </a:stretch>
        </p:blipFill>
        <p:spPr>
          <a:xfrm>
            <a:off x="834833" y="1742988"/>
            <a:ext cx="7474334" cy="3372023"/>
          </a:xfrm>
          <a:prstGeom prst="rect">
            <a:avLst/>
          </a:prstGeom>
        </p:spPr>
      </p:pic>
    </p:spTree>
    <p:extLst>
      <p:ext uri="{BB962C8B-B14F-4D97-AF65-F5344CB8AC3E}">
        <p14:creationId xmlns:p14="http://schemas.microsoft.com/office/powerpoint/2010/main" val="983195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01FB-E13E-19EE-EA3F-3AB44399D539}"/>
              </a:ext>
            </a:extLst>
          </p:cNvPr>
          <p:cNvSpPr>
            <a:spLocks noGrp="1"/>
          </p:cNvSpPr>
          <p:nvPr>
            <p:ph type="title"/>
          </p:nvPr>
        </p:nvSpPr>
        <p:spPr>
          <a:xfrm>
            <a:off x="544830" y="857251"/>
            <a:ext cx="7886700" cy="994172"/>
          </a:xfrm>
        </p:spPr>
        <p:txBody>
          <a:bodyPr/>
          <a:lstStyle/>
          <a:p>
            <a:r>
              <a:rPr lang="en-US" sz="2400" dirty="0">
                <a:latin typeface="Times New Roman" panose="02020603050405020304" pitchFamily="18" charset="0"/>
                <a:cs typeface="Times New Roman" panose="02020603050405020304" pitchFamily="18" charset="0"/>
              </a:rPr>
              <a:t>Neural Networks</a:t>
            </a:r>
            <a:endParaRPr lang="en-IN"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9953793-813F-F76C-228C-A26B25990A8B}"/>
              </a:ext>
            </a:extLst>
          </p:cNvPr>
          <p:cNvSpPr>
            <a:spLocks noGrp="1"/>
          </p:cNvSpPr>
          <p:nvPr>
            <p:ph idx="1"/>
          </p:nvPr>
        </p:nvSpPr>
        <p:spPr/>
        <p:txBody>
          <a:bodyPr/>
          <a:lstStyle/>
          <a:p>
            <a:pPr algn="just"/>
            <a:r>
              <a:rPr lang="en-US" sz="1650" dirty="0">
                <a:latin typeface="Times New Roman" panose="02020603050405020304" pitchFamily="18" charset="0"/>
                <a:cs typeface="Times New Roman" panose="02020603050405020304" pitchFamily="18" charset="0"/>
              </a:rPr>
              <a:t>The human brain is a highly complex structure viewed as a massive, highly interconnected network of simple processing elements called neurons. </a:t>
            </a:r>
          </a:p>
          <a:p>
            <a:pPr algn="just"/>
            <a:r>
              <a:rPr lang="en-US" sz="1650" dirty="0">
                <a:latin typeface="Times New Roman" panose="02020603050405020304" pitchFamily="18" charset="0"/>
                <a:cs typeface="Times New Roman" panose="02020603050405020304" pitchFamily="18" charset="0"/>
              </a:rPr>
              <a:t>Artificial neural networks (ANNs) or simply we refer it as neural network (NNs),  are simplified models (i.e. imitations) of the biological nervous system, and obviously, therefore, have been motivated by the kind of computing performed by the human brain.</a:t>
            </a:r>
          </a:p>
          <a:p>
            <a:pPr algn="just"/>
            <a:r>
              <a:rPr lang="en-US" sz="1650" dirty="0">
                <a:latin typeface="Times New Roman" panose="02020603050405020304" pitchFamily="18" charset="0"/>
                <a:cs typeface="Times New Roman" panose="02020603050405020304" pitchFamily="18" charset="0"/>
              </a:rPr>
              <a:t>The behavior of a biological neural network can be captured by a simple model called artificial neural network.</a:t>
            </a:r>
          </a:p>
          <a:p>
            <a:pPr marL="0" indent="0" algn="just">
              <a:buNone/>
            </a:pPr>
            <a:endParaRPr lang="en-IN" sz="165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D13A665-CEE0-E6E7-3BCB-53B7017E2441}"/>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3A84D748-53D8-BE9F-EF3A-32E725235C77}"/>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1561013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US" sz="3200" dirty="0"/>
              <a:t>Learning Algorithm</a:t>
            </a:r>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266700" y="1143000"/>
            <a:ext cx="8610600" cy="3886199"/>
          </a:xfrm>
        </p:spPr>
        <p:txBody>
          <a:bodyPr/>
          <a:lstStyle/>
          <a:p>
            <a:r>
              <a:rPr lang="en-US" sz="2000" b="0" i="0" u="none" strike="noStrike" baseline="0" dirty="0">
                <a:latin typeface="Times New Roman" panose="02020603050405020304" pitchFamily="18" charset="0"/>
                <a:cs typeface="Times New Roman" panose="02020603050405020304" pitchFamily="18" charset="0"/>
              </a:rPr>
              <a:t>Since the single layer perceptron is a supervised neural network architecture, it requires learning of some a priori knowledge base for its operation. </a:t>
            </a:r>
          </a:p>
          <a:p>
            <a:r>
              <a:rPr lang="en-US" sz="2000" b="0" i="0" u="none" strike="noStrike" baseline="0" dirty="0">
                <a:latin typeface="Times New Roman" panose="02020603050405020304" pitchFamily="18" charset="0"/>
                <a:cs typeface="Times New Roman" panose="02020603050405020304" pitchFamily="18" charset="0"/>
              </a:rPr>
              <a:t>This learning paradigm for a single layer perceptron can be summarized as follows:</a:t>
            </a:r>
          </a:p>
          <a:p>
            <a:pPr marL="457200" lvl="1" indent="0">
              <a:buNone/>
            </a:pPr>
            <a:r>
              <a:rPr lang="en-US" sz="2000" b="0" i="0" u="none" strike="noStrike" baseline="0" dirty="0">
                <a:latin typeface="Times New Roman" panose="02020603050405020304" pitchFamily="18" charset="0"/>
                <a:cs typeface="Times New Roman" panose="02020603050405020304" pitchFamily="18" charset="0"/>
              </a:rPr>
              <a:t>• Set the weights and thresholds randomly.</a:t>
            </a:r>
          </a:p>
          <a:p>
            <a:pPr marL="457200" lvl="1" indent="0">
              <a:buNone/>
            </a:pPr>
            <a:r>
              <a:rPr lang="en-US" sz="2000" b="0" i="0" u="none" strike="noStrike" baseline="0" dirty="0">
                <a:latin typeface="Times New Roman" panose="02020603050405020304" pitchFamily="18" charset="0"/>
                <a:cs typeface="Times New Roman" panose="02020603050405020304" pitchFamily="18" charset="0"/>
              </a:rPr>
              <a:t>• Calculate the actual outputs by taking the </a:t>
            </a:r>
            <a:r>
              <a:rPr lang="en-US" sz="2000" b="0" i="0" u="none" strike="noStrike" baseline="0" dirty="0" err="1">
                <a:latin typeface="Times New Roman" panose="02020603050405020304" pitchFamily="18" charset="0"/>
                <a:cs typeface="Times New Roman" panose="02020603050405020304" pitchFamily="18" charset="0"/>
              </a:rPr>
              <a:t>thresholded</a:t>
            </a:r>
            <a:r>
              <a:rPr lang="en-US" sz="2000" b="0" i="0" u="none" strike="noStrike" baseline="0" dirty="0">
                <a:latin typeface="Times New Roman" panose="02020603050405020304" pitchFamily="18" charset="0"/>
                <a:cs typeface="Times New Roman" panose="02020603050405020304" pitchFamily="18" charset="0"/>
              </a:rPr>
              <a:t> value of the </a:t>
            </a:r>
            <a:r>
              <a:rPr lang="en-US" sz="2000" b="0" i="0" u="none" strike="noStrike" baseline="0">
                <a:latin typeface="Times New Roman" panose="02020603050405020304" pitchFamily="18" charset="0"/>
                <a:cs typeface="Times New Roman" panose="02020603050405020304" pitchFamily="18" charset="0"/>
              </a:rPr>
              <a:t>weighted sum </a:t>
            </a:r>
            <a:r>
              <a:rPr lang="en-IN" sz="2000" b="0" i="0" u="none" strike="noStrike" baseline="0">
                <a:latin typeface="Times New Roman" panose="02020603050405020304" pitchFamily="18" charset="0"/>
                <a:cs typeface="Times New Roman" panose="02020603050405020304" pitchFamily="18" charset="0"/>
              </a:rPr>
              <a:t>of </a:t>
            </a:r>
            <a:r>
              <a:rPr lang="en-IN" sz="2000" b="0" i="0" u="none" strike="noStrike" baseline="0" dirty="0">
                <a:latin typeface="Times New Roman" panose="02020603050405020304" pitchFamily="18" charset="0"/>
                <a:cs typeface="Times New Roman" panose="02020603050405020304" pitchFamily="18" charset="0"/>
              </a:rPr>
              <a:t>the inputs.</a:t>
            </a:r>
          </a:p>
          <a:p>
            <a:pPr marL="457200" lvl="1" indent="0">
              <a:buNone/>
            </a:pPr>
            <a:r>
              <a:rPr lang="en-US" sz="2000" b="0" i="0" u="none" strike="noStrike" baseline="0" dirty="0">
                <a:latin typeface="Times New Roman" panose="02020603050405020304" pitchFamily="18" charset="0"/>
                <a:cs typeface="Times New Roman" panose="02020603050405020304" pitchFamily="18" charset="0"/>
              </a:rPr>
              <a:t>• Alter the weights to reinforce correct decisions and discourage incorrect decisions, i.e. reduce the error.</a:t>
            </a:r>
            <a:endParaRPr lang="en-US" sz="2000" b="0" dirty="0">
              <a:solidFill>
                <a:srgbClr val="273239"/>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40915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US" sz="3200" dirty="0"/>
              <a:t>Learning Algorithm</a:t>
            </a:r>
          </a:p>
        </p:txBody>
      </p:sp>
      <p:pic>
        <p:nvPicPr>
          <p:cNvPr id="6" name="Picture 5">
            <a:extLst>
              <a:ext uri="{FF2B5EF4-FFF2-40B4-BE49-F238E27FC236}">
                <a16:creationId xmlns:a16="http://schemas.microsoft.com/office/drawing/2014/main" id="{6DFC848E-5A72-9870-B8E8-8776DF54D9EC}"/>
              </a:ext>
            </a:extLst>
          </p:cNvPr>
          <p:cNvPicPr>
            <a:picLocks noChangeAspect="1"/>
          </p:cNvPicPr>
          <p:nvPr/>
        </p:nvPicPr>
        <p:blipFill>
          <a:blip r:embed="rId2"/>
          <a:stretch>
            <a:fillRect/>
          </a:stretch>
        </p:blipFill>
        <p:spPr>
          <a:xfrm>
            <a:off x="494016" y="1295290"/>
            <a:ext cx="8116584" cy="3841088"/>
          </a:xfrm>
          <a:prstGeom prst="rect">
            <a:avLst/>
          </a:prstGeom>
        </p:spPr>
      </p:pic>
    </p:spTree>
    <p:extLst>
      <p:ext uri="{BB962C8B-B14F-4D97-AF65-F5344CB8AC3E}">
        <p14:creationId xmlns:p14="http://schemas.microsoft.com/office/powerpoint/2010/main" val="3535276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US" sz="3200" dirty="0"/>
              <a:t>Learning Algorithm</a:t>
            </a:r>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266700" y="1143000"/>
            <a:ext cx="8648700" cy="4572000"/>
          </a:xfrm>
        </p:spPr>
        <p:txBody>
          <a:bodyPr/>
          <a:lstStyle/>
          <a:p>
            <a:pPr algn="l"/>
            <a:r>
              <a:rPr lang="en-IN" sz="1800" b="0" i="0" u="none" strike="noStrike" baseline="0" dirty="0">
                <a:latin typeface="Times New Roman" panose="02020603050405020304" pitchFamily="18" charset="0"/>
                <a:cs typeface="Times New Roman" panose="02020603050405020304" pitchFamily="18" charset="0"/>
              </a:rPr>
              <a:t>The weights are </a:t>
            </a:r>
            <a:r>
              <a:rPr lang="en-US" sz="1800" b="0" i="0" u="none" strike="noStrike" baseline="0" dirty="0">
                <a:latin typeface="Times New Roman" panose="02020603050405020304" pitchFamily="18" charset="0"/>
                <a:cs typeface="Times New Roman" panose="02020603050405020304" pitchFamily="18" charset="0"/>
              </a:rPr>
              <a:t>unchanged if the net makes the correct decision. </a:t>
            </a:r>
          </a:p>
          <a:p>
            <a:pPr algn="l"/>
            <a:r>
              <a:rPr lang="en-US" sz="1800" dirty="0">
                <a:latin typeface="Times New Roman" panose="02020603050405020304" pitchFamily="18" charset="0"/>
                <a:cs typeface="Times New Roman" panose="02020603050405020304" pitchFamily="18" charset="0"/>
              </a:rPr>
              <a:t>T</a:t>
            </a:r>
            <a:r>
              <a:rPr lang="en-US" sz="1800" b="0" i="0" u="none" strike="noStrike" baseline="0" dirty="0">
                <a:latin typeface="Times New Roman" panose="02020603050405020304" pitchFamily="18" charset="0"/>
                <a:cs typeface="Times New Roman" panose="02020603050405020304" pitchFamily="18" charset="0"/>
              </a:rPr>
              <a:t>he weights are also not adjusted on input lines which do not contribute to the incorrect response, since each weight is adjusted by the value of the input on that line, xi , which would be zero. </a:t>
            </a:r>
          </a:p>
          <a:p>
            <a:pPr algn="l"/>
            <a:r>
              <a:rPr lang="en-US" sz="1800" b="0" i="0" u="none" strike="noStrike" baseline="0" dirty="0">
                <a:latin typeface="Times New Roman" panose="02020603050405020304" pitchFamily="18" charset="0"/>
                <a:cs typeface="Times New Roman" panose="02020603050405020304" pitchFamily="18" charset="0"/>
              </a:rPr>
              <a:t>In order to predict the expected outputs, a loss (also called objective or error) function E can be defined over the model parameters to ascertain the error in the prediction process.</a:t>
            </a:r>
          </a:p>
          <a:p>
            <a:pPr algn="l"/>
            <a:r>
              <a:rPr lang="en-US" sz="1800" b="0" i="0" u="none" strike="noStrike" baseline="0" dirty="0">
                <a:latin typeface="Times New Roman" panose="02020603050405020304" pitchFamily="18" charset="0"/>
                <a:cs typeface="Times New Roman" panose="02020603050405020304" pitchFamily="18" charset="0"/>
              </a:rPr>
              <a:t>A popular choice for E is the sum-squared error, given by</a:t>
            </a:r>
          </a:p>
          <a:p>
            <a:pPr algn="l"/>
            <a:endParaRPr lang="en-US" sz="1800" dirty="0">
              <a:solidFill>
                <a:srgbClr val="273239"/>
              </a:solidFill>
              <a:effectLst/>
              <a:latin typeface="Times New Roman" panose="02020603050405020304" pitchFamily="18" charset="0"/>
              <a:cs typeface="Times New Roman" panose="02020603050405020304" pitchFamily="18" charset="0"/>
            </a:endParaRPr>
          </a:p>
          <a:p>
            <a:pPr algn="l"/>
            <a:endParaRPr lang="en-US" sz="1800" b="0" dirty="0">
              <a:solidFill>
                <a:srgbClr val="273239"/>
              </a:solidFill>
              <a:latin typeface="Times New Roman" panose="02020603050405020304" pitchFamily="18" charset="0"/>
              <a:cs typeface="Times New Roman" panose="02020603050405020304" pitchFamily="18" charset="0"/>
            </a:endParaRPr>
          </a:p>
          <a:p>
            <a:pPr algn="l"/>
            <a:r>
              <a:rPr lang="en-US" sz="1800" b="0" i="0" u="none" strike="noStrike" baseline="0" dirty="0">
                <a:latin typeface="Times New Roman" panose="02020603050405020304" pitchFamily="18" charset="0"/>
                <a:cs typeface="Times New Roman" panose="02020603050405020304" pitchFamily="18" charset="0"/>
              </a:rPr>
              <a:t>It is the sum over all points </a:t>
            </a:r>
            <a:r>
              <a:rPr lang="en-US" sz="1800" b="0" i="0" u="none" strike="noStrike" baseline="0" dirty="0" err="1">
                <a:latin typeface="Times New Roman" panose="02020603050405020304" pitchFamily="18" charset="0"/>
                <a:cs typeface="Times New Roman" panose="02020603050405020304" pitchFamily="18" charset="0"/>
              </a:rPr>
              <a:t>i</a:t>
            </a:r>
            <a:r>
              <a:rPr lang="en-US" sz="1800" b="0" i="0" u="none" strike="noStrike" baseline="0" dirty="0">
                <a:latin typeface="Times New Roman" panose="02020603050405020304" pitchFamily="18" charset="0"/>
                <a:cs typeface="Times New Roman" panose="02020603050405020304" pitchFamily="18" charset="0"/>
              </a:rPr>
              <a:t> in the data set of the squared difference between the target value di and the perceptron’s prediction </a:t>
            </a:r>
            <a:r>
              <a:rPr lang="en-US" sz="1800" b="0" i="0" u="none" strike="noStrike" baseline="0" dirty="0" err="1">
                <a:latin typeface="Times New Roman" panose="02020603050405020304" pitchFamily="18" charset="0"/>
                <a:cs typeface="Times New Roman" panose="02020603050405020304" pitchFamily="18" charset="0"/>
              </a:rPr>
              <a:t>yi</a:t>
            </a:r>
            <a:r>
              <a:rPr lang="en-US" sz="1800" b="0" i="0" u="none" strike="noStrike" baseline="0" dirty="0">
                <a:latin typeface="Times New Roman" panose="02020603050405020304" pitchFamily="18" charset="0"/>
                <a:cs typeface="Times New Roman" panose="02020603050405020304" pitchFamily="18" charset="0"/>
              </a:rPr>
              <a:t> , calculated from the input value xi . </a:t>
            </a:r>
          </a:p>
          <a:p>
            <a:pPr algn="l"/>
            <a:r>
              <a:rPr lang="en-US" sz="1800" b="0" i="0" u="none" strike="noStrike" baseline="0" dirty="0">
                <a:latin typeface="Times New Roman" panose="02020603050405020304" pitchFamily="18" charset="0"/>
                <a:cs typeface="Times New Roman" panose="02020603050405020304" pitchFamily="18" charset="0"/>
              </a:rPr>
              <a:t>For a linear model, the sum-squared error is a quadratic function of </a:t>
            </a:r>
            <a:r>
              <a:rPr lang="en-IN" sz="1800" b="0" i="0" u="none" strike="noStrike" baseline="0" dirty="0">
                <a:latin typeface="Times New Roman" panose="02020603050405020304" pitchFamily="18" charset="0"/>
                <a:cs typeface="Times New Roman" panose="02020603050405020304" pitchFamily="18" charset="0"/>
              </a:rPr>
              <a:t>the model parameters.</a:t>
            </a:r>
            <a:endParaRPr lang="en-US" sz="1800" b="0" dirty="0">
              <a:solidFill>
                <a:srgbClr val="273239"/>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DA6EE4F-1EEB-A020-7AB3-81F0E7ACD751}"/>
              </a:ext>
            </a:extLst>
          </p:cNvPr>
          <p:cNvPicPr>
            <a:picLocks noChangeAspect="1"/>
          </p:cNvPicPr>
          <p:nvPr/>
        </p:nvPicPr>
        <p:blipFill>
          <a:blip r:embed="rId2"/>
          <a:stretch>
            <a:fillRect/>
          </a:stretch>
        </p:blipFill>
        <p:spPr>
          <a:xfrm>
            <a:off x="3429000" y="3352800"/>
            <a:ext cx="1938727" cy="609600"/>
          </a:xfrm>
          <a:prstGeom prst="rect">
            <a:avLst/>
          </a:prstGeom>
        </p:spPr>
      </p:pic>
    </p:spTree>
    <p:extLst>
      <p:ext uri="{BB962C8B-B14F-4D97-AF65-F5344CB8AC3E}">
        <p14:creationId xmlns:p14="http://schemas.microsoft.com/office/powerpoint/2010/main" val="16791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US" sz="3200" dirty="0"/>
              <a:t>Learning Algorithm</a:t>
            </a:r>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266700" y="1143000"/>
            <a:ext cx="8648700" cy="4572000"/>
          </a:xfrm>
        </p:spPr>
        <p:txBody>
          <a:bodyPr/>
          <a:lstStyle/>
          <a:p>
            <a:pPr algn="l"/>
            <a:r>
              <a:rPr lang="en-US" sz="1800" b="0" i="0" u="none" strike="noStrike" baseline="0" dirty="0">
                <a:latin typeface="Times-Roman"/>
              </a:rPr>
              <a:t>The loss function </a:t>
            </a:r>
            <a:r>
              <a:rPr lang="en-US" sz="1800" b="0" i="0" u="none" strike="noStrike" baseline="0" dirty="0">
                <a:latin typeface="MT2MIT"/>
              </a:rPr>
              <a:t>E </a:t>
            </a:r>
            <a:r>
              <a:rPr lang="en-US" sz="1800" b="0" i="0" u="none" strike="noStrike" baseline="0" dirty="0">
                <a:latin typeface="Times-Roman"/>
              </a:rPr>
              <a:t>provides an objective measure of predictive error for a specific choice of perceptron model parameters. </a:t>
            </a:r>
          </a:p>
          <a:p>
            <a:pPr algn="l"/>
            <a:r>
              <a:rPr lang="en-US" sz="1800" b="0" i="0" u="none" strike="noStrike" baseline="0" dirty="0">
                <a:latin typeface="Times-Roman"/>
              </a:rPr>
              <a:t>Minimizing the loss function would yield more accurate predicted outputs by the perceptron. </a:t>
            </a:r>
          </a:p>
        </p:txBody>
      </p:sp>
    </p:spTree>
    <p:extLst>
      <p:ext uri="{BB962C8B-B14F-4D97-AF65-F5344CB8AC3E}">
        <p14:creationId xmlns:p14="http://schemas.microsoft.com/office/powerpoint/2010/main" val="33499818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US" sz="3200" dirty="0"/>
              <a:t>Supervised Learning </a:t>
            </a:r>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266700" y="1143000"/>
            <a:ext cx="8496300" cy="4648200"/>
          </a:xfrm>
        </p:spPr>
        <p:txBody>
          <a:bodyPr/>
          <a:lstStyle/>
          <a:p>
            <a:pPr algn="l"/>
            <a:r>
              <a:rPr lang="en-US" sz="2000" b="0" i="0" u="none" strike="noStrike" baseline="0" dirty="0">
                <a:latin typeface="Times New Roman" panose="02020603050405020304" pitchFamily="18" charset="0"/>
                <a:cs typeface="Times New Roman" panose="02020603050405020304" pitchFamily="18" charset="0"/>
              </a:rPr>
              <a:t>A neural network is trained with the help of a set of patterns known as the training vectors. The outputs for these vectors might be, or might not be, known beforehand.</a:t>
            </a:r>
          </a:p>
          <a:p>
            <a:pPr algn="l"/>
            <a:r>
              <a:rPr lang="en-US" sz="2000" b="0" i="0" u="none" strike="noStrike" baseline="0" dirty="0">
                <a:latin typeface="Times New Roman" panose="02020603050405020304" pitchFamily="18" charset="0"/>
                <a:cs typeface="Times New Roman" panose="02020603050405020304" pitchFamily="18" charset="0"/>
              </a:rPr>
              <a:t>When these are known, and that knowledge is employed in the training process, the training is termed as </a:t>
            </a:r>
            <a:r>
              <a:rPr lang="en-US" sz="2000" b="0" i="1" u="none" strike="noStrike" baseline="0" dirty="0">
                <a:latin typeface="Times New Roman" panose="02020603050405020304" pitchFamily="18" charset="0"/>
                <a:cs typeface="Times New Roman" panose="02020603050405020304" pitchFamily="18" charset="0"/>
              </a:rPr>
              <a:t>supervised </a:t>
            </a:r>
            <a:r>
              <a:rPr lang="en-US" sz="2000" b="0" i="0" u="none" strike="noStrike" baseline="0" dirty="0">
                <a:latin typeface="Times New Roman" panose="02020603050405020304" pitchFamily="18" charset="0"/>
                <a:cs typeface="Times New Roman" panose="02020603050405020304" pitchFamily="18" charset="0"/>
              </a:rPr>
              <a:t>learning. </a:t>
            </a:r>
          </a:p>
          <a:p>
            <a:pPr algn="l"/>
            <a:r>
              <a:rPr lang="en-US" sz="2000" b="0" i="0" u="none" strike="noStrike" baseline="0" dirty="0">
                <a:latin typeface="Times New Roman" panose="02020603050405020304" pitchFamily="18" charset="0"/>
                <a:cs typeface="Times New Roman" panose="02020603050405020304" pitchFamily="18" charset="0"/>
              </a:rPr>
              <a:t>Some popular supervised learning methods are perceptron learning, delta learning, least-mean-square (LMS) learning, correlation learning, </a:t>
            </a:r>
            <a:r>
              <a:rPr lang="en-US" sz="2000" b="0" i="0" u="none" strike="noStrike" baseline="0" dirty="0" err="1">
                <a:latin typeface="Times New Roman" panose="02020603050405020304" pitchFamily="18" charset="0"/>
                <a:cs typeface="Times New Roman" panose="02020603050405020304" pitchFamily="18" charset="0"/>
              </a:rPr>
              <a:t>outstar</a:t>
            </a:r>
            <a:r>
              <a:rPr lang="en-US" sz="2000" b="0" i="0" u="none" strike="noStrike" baseline="0" dirty="0">
                <a:latin typeface="Times New Roman" panose="02020603050405020304" pitchFamily="18" charset="0"/>
                <a:cs typeface="Times New Roman" panose="02020603050405020304" pitchFamily="18" charset="0"/>
              </a:rPr>
              <a:t> learning etc. </a:t>
            </a:r>
          </a:p>
        </p:txBody>
      </p:sp>
    </p:spTree>
    <p:extLst>
      <p:ext uri="{BB962C8B-B14F-4D97-AF65-F5344CB8AC3E}">
        <p14:creationId xmlns:p14="http://schemas.microsoft.com/office/powerpoint/2010/main" val="39105912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US" sz="3200" dirty="0"/>
              <a:t>Supervised Learning </a:t>
            </a:r>
          </a:p>
        </p:txBody>
      </p:sp>
      <p:pic>
        <p:nvPicPr>
          <p:cNvPr id="5" name="Picture 4">
            <a:extLst>
              <a:ext uri="{FF2B5EF4-FFF2-40B4-BE49-F238E27FC236}">
                <a16:creationId xmlns:a16="http://schemas.microsoft.com/office/drawing/2014/main" id="{3F2019DF-F6FD-808E-F859-8885B1F5E923}"/>
              </a:ext>
            </a:extLst>
          </p:cNvPr>
          <p:cNvPicPr>
            <a:picLocks noChangeAspect="1"/>
          </p:cNvPicPr>
          <p:nvPr/>
        </p:nvPicPr>
        <p:blipFill>
          <a:blip r:embed="rId2"/>
          <a:stretch>
            <a:fillRect/>
          </a:stretch>
        </p:blipFill>
        <p:spPr>
          <a:xfrm>
            <a:off x="969986" y="1371600"/>
            <a:ext cx="7289351" cy="3810000"/>
          </a:xfrm>
          <a:prstGeom prst="rect">
            <a:avLst/>
          </a:prstGeom>
        </p:spPr>
      </p:pic>
    </p:spTree>
    <p:extLst>
      <p:ext uri="{BB962C8B-B14F-4D97-AF65-F5344CB8AC3E}">
        <p14:creationId xmlns:p14="http://schemas.microsoft.com/office/powerpoint/2010/main" val="39224555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US" sz="3200" dirty="0"/>
              <a:t>Hebb Rule </a:t>
            </a:r>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266700" y="1143000"/>
            <a:ext cx="8496300" cy="4648200"/>
          </a:xfrm>
        </p:spPr>
        <p:txBody>
          <a:bodyPr/>
          <a:lstStyle/>
          <a:p>
            <a:pPr algn="l"/>
            <a:r>
              <a:rPr lang="en-US" sz="1800" b="0" i="0" u="none" strike="noStrike" baseline="0" dirty="0">
                <a:latin typeface="Times New Roman" panose="02020603050405020304" pitchFamily="18" charset="0"/>
                <a:cs typeface="Times New Roman" panose="02020603050405020304" pitchFamily="18" charset="0"/>
              </a:rPr>
              <a:t>Hebb rule is one of the earliest learning rules for ANNs. </a:t>
            </a:r>
          </a:p>
          <a:p>
            <a:pPr algn="l"/>
            <a:r>
              <a:rPr lang="en-US" sz="1800" b="0" i="0" u="none" strike="noStrike" baseline="0" dirty="0">
                <a:latin typeface="Times New Roman" panose="02020603050405020304" pitchFamily="18" charset="0"/>
                <a:cs typeface="Times New Roman" panose="02020603050405020304" pitchFamily="18" charset="0"/>
              </a:rPr>
              <a:t>According to this rule the weight adjustment </a:t>
            </a:r>
            <a:r>
              <a:rPr lang="en-IN" sz="1800" b="0" i="0" u="none" strike="noStrike" baseline="0" dirty="0">
                <a:latin typeface="Times New Roman" panose="02020603050405020304" pitchFamily="18" charset="0"/>
                <a:cs typeface="Times New Roman" panose="02020603050405020304" pitchFamily="18" charset="0"/>
              </a:rPr>
              <a:t>is computed as</a:t>
            </a:r>
          </a:p>
          <a:p>
            <a:pPr algn="l"/>
            <a:endParaRPr lang="en-IN" sz="1800" b="0" i="0" u="none" strike="noStrike" baseline="0" dirty="0">
              <a:latin typeface="Times New Roman" panose="02020603050405020304" pitchFamily="18" charset="0"/>
              <a:cs typeface="Times New Roman" panose="02020603050405020304" pitchFamily="18" charset="0"/>
            </a:endParaRPr>
          </a:p>
          <a:p>
            <a:pPr algn="l"/>
            <a:r>
              <a:rPr lang="en-US" sz="1800" b="0" i="0" u="none" strike="noStrike" baseline="0" dirty="0">
                <a:latin typeface="Times New Roman" panose="02020603050405020304" pitchFamily="18" charset="0"/>
                <a:cs typeface="Times New Roman" panose="02020603050405020304" pitchFamily="18" charset="0"/>
              </a:rPr>
              <a:t>where </a:t>
            </a:r>
            <a:r>
              <a:rPr lang="en-US" sz="1800" b="0" i="1" u="none" strike="noStrike" baseline="0" dirty="0">
                <a:latin typeface="Times New Roman" panose="02020603050405020304" pitchFamily="18" charset="0"/>
                <a:cs typeface="Times New Roman" panose="02020603050405020304" pitchFamily="18" charset="0"/>
              </a:rPr>
              <a:t>t </a:t>
            </a:r>
            <a:r>
              <a:rPr lang="en-US" sz="1800" b="0" i="0" u="none" strike="noStrike" baseline="0" dirty="0">
                <a:latin typeface="Times New Roman" panose="02020603050405020304" pitchFamily="18" charset="0"/>
                <a:cs typeface="Times New Roman" panose="02020603050405020304" pitchFamily="18" charset="0"/>
              </a:rPr>
              <a:t>is the target activation.</a:t>
            </a:r>
          </a:p>
          <a:p>
            <a:pPr algn="l"/>
            <a:r>
              <a:rPr lang="en-US" sz="1800" dirty="0">
                <a:latin typeface="Times New Roman" panose="02020603050405020304" pitchFamily="18" charset="0"/>
                <a:cs typeface="Times New Roman" panose="02020603050405020304" pitchFamily="18" charset="0"/>
              </a:rPr>
              <a:t>Important </a:t>
            </a:r>
            <a:r>
              <a:rPr lang="en-US" sz="1800">
                <a:latin typeface="Times New Roman" panose="02020603050405020304" pitchFamily="18" charset="0"/>
                <a:cs typeface="Times New Roman" panose="02020603050405020304" pitchFamily="18" charset="0"/>
              </a:rPr>
              <a:t>facts regarding</a:t>
            </a:r>
            <a:r>
              <a:rPr lang="en-US" sz="1800" b="0" i="0" u="none" strike="noStrike" baseline="0">
                <a:latin typeface="Times New Roman" panose="02020603050405020304" pitchFamily="18" charset="0"/>
                <a:cs typeface="Times New Roman" panose="02020603050405020304" pitchFamily="18" charset="0"/>
              </a:rPr>
              <a:t> </a:t>
            </a:r>
            <a:r>
              <a:rPr lang="en-US" sz="1800" b="0" i="0" u="none" strike="noStrike" baseline="0" dirty="0">
                <a:latin typeface="Times New Roman" panose="02020603050405020304" pitchFamily="18" charset="0"/>
                <a:cs typeface="Times New Roman" panose="02020603050405020304" pitchFamily="18" charset="0"/>
              </a:rPr>
              <a:t>Hebb learning rule:</a:t>
            </a:r>
          </a:p>
          <a:p>
            <a:pPr lvl="1"/>
            <a:r>
              <a:rPr lang="en-US" sz="1800" b="0" i="0" u="none" strike="noStrike" baseline="0" dirty="0">
                <a:latin typeface="Times New Roman" panose="02020603050405020304" pitchFamily="18" charset="0"/>
                <a:cs typeface="Times New Roman" panose="02020603050405020304" pitchFamily="18" charset="0"/>
              </a:rPr>
              <a:t>Hebb rule cannot learn when the target is 0, because the weight adjustment becomes zero when </a:t>
            </a:r>
            <a:r>
              <a:rPr lang="en-US" sz="1800" b="0" i="1" u="none" strike="noStrike" baseline="0" dirty="0">
                <a:latin typeface="Times New Roman" panose="02020603050405020304" pitchFamily="18" charset="0"/>
                <a:cs typeface="Times New Roman" panose="02020603050405020304" pitchFamily="18" charset="0"/>
              </a:rPr>
              <a:t>t </a:t>
            </a:r>
            <a:r>
              <a:rPr lang="en-US" sz="1800" b="0" i="0" u="none" strike="noStrike" baseline="0" dirty="0">
                <a:latin typeface="Times New Roman" panose="02020603050405020304" pitchFamily="18" charset="0"/>
                <a:cs typeface="Times New Roman" panose="02020603050405020304" pitchFamily="18" charset="0"/>
              </a:rPr>
              <a:t>= 0, irrespective of the input value.</a:t>
            </a:r>
          </a:p>
          <a:p>
            <a:pPr lvl="1"/>
            <a:r>
              <a:rPr lang="en-US" sz="1800" dirty="0">
                <a:latin typeface="Times New Roman" panose="02020603050405020304" pitchFamily="18" charset="0"/>
                <a:cs typeface="Times New Roman" panose="02020603050405020304" pitchFamily="18" charset="0"/>
              </a:rPr>
              <a:t>the Hebb rule results in better learning if the input / output both are in bipolar form. </a:t>
            </a:r>
          </a:p>
          <a:p>
            <a:pPr lvl="1"/>
            <a:r>
              <a:rPr lang="en-US" sz="1800" dirty="0">
                <a:latin typeface="Times New Roman" panose="02020603050405020304" pitchFamily="18" charset="0"/>
                <a:cs typeface="Times New Roman" panose="02020603050405020304" pitchFamily="18" charset="0"/>
              </a:rPr>
              <a:t>Hebb rule does not guarantee to learn a classification instance even if the classes are linearly separable.</a:t>
            </a:r>
          </a:p>
        </p:txBody>
      </p:sp>
      <p:pic>
        <p:nvPicPr>
          <p:cNvPr id="5" name="Picture 4">
            <a:extLst>
              <a:ext uri="{FF2B5EF4-FFF2-40B4-BE49-F238E27FC236}">
                <a16:creationId xmlns:a16="http://schemas.microsoft.com/office/drawing/2014/main" id="{1DA92A79-F048-D0B6-E46E-D836657035AE}"/>
              </a:ext>
            </a:extLst>
          </p:cNvPr>
          <p:cNvPicPr>
            <a:picLocks noChangeAspect="1"/>
          </p:cNvPicPr>
          <p:nvPr/>
        </p:nvPicPr>
        <p:blipFill>
          <a:blip r:embed="rId2"/>
          <a:stretch>
            <a:fillRect/>
          </a:stretch>
        </p:blipFill>
        <p:spPr>
          <a:xfrm>
            <a:off x="2971800" y="1828800"/>
            <a:ext cx="1066800" cy="387927"/>
          </a:xfrm>
          <a:prstGeom prst="rect">
            <a:avLst/>
          </a:prstGeom>
        </p:spPr>
      </p:pic>
    </p:spTree>
    <p:extLst>
      <p:ext uri="{BB962C8B-B14F-4D97-AF65-F5344CB8AC3E}">
        <p14:creationId xmlns:p14="http://schemas.microsoft.com/office/powerpoint/2010/main" val="34085124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4741"/>
          </a:xfrm>
        </p:spPr>
        <p:txBody>
          <a:bodyPr/>
          <a:lstStyle/>
          <a:p>
            <a:r>
              <a:rPr lang="en-US" sz="3200" dirty="0"/>
              <a:t>Hebb Rule-</a:t>
            </a:r>
            <a:r>
              <a:rPr lang="en-US" sz="3200" dirty="0">
                <a:latin typeface="Times New Roman" panose="02020603050405020304" pitchFamily="18" charset="0"/>
                <a:cs typeface="Times New Roman" panose="02020603050405020304" pitchFamily="18" charset="0"/>
              </a:rPr>
              <a:t> </a:t>
            </a:r>
            <a:r>
              <a:rPr lang="en-US" sz="1800" b="0" i="1" u="none" strike="noStrike" baseline="0" dirty="0">
                <a:latin typeface="Times New Roman" panose="02020603050405020304" pitchFamily="18" charset="0"/>
                <a:cs typeface="Times New Roman" panose="02020603050405020304" pitchFamily="18" charset="0"/>
              </a:rPr>
              <a:t>Realizing the logical AND function through Hebb learning</a:t>
            </a:r>
            <a:endParaRPr lang="en-US" sz="32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0CADB806-20A1-D2B5-AD8C-C083634167EB}"/>
              </a:ext>
            </a:extLst>
          </p:cNvPr>
          <p:cNvSpPr>
            <a:spLocks noGrp="1"/>
          </p:cNvSpPr>
          <p:nvPr>
            <p:ph idx="1"/>
          </p:nvPr>
        </p:nvSpPr>
        <p:spPr>
          <a:xfrm>
            <a:off x="494016" y="1219201"/>
            <a:ext cx="8229600" cy="1981200"/>
          </a:xfrm>
        </p:spPr>
        <p:txBody>
          <a:bodyPr/>
          <a:lstStyle/>
          <a:p>
            <a:pPr algn="just"/>
            <a:r>
              <a:rPr lang="en-US" sz="1800" b="0" i="0" u="none" strike="noStrike" baseline="0" dirty="0">
                <a:latin typeface="Times New Roman" panose="02020603050405020304" pitchFamily="18" charset="0"/>
                <a:cs typeface="Times New Roman" panose="02020603050405020304" pitchFamily="18" charset="0"/>
              </a:rPr>
              <a:t>To realize a two-input </a:t>
            </a:r>
            <a:r>
              <a:rPr lang="en-US" sz="1800" b="0" i="1" u="none" strike="noStrike" baseline="0" dirty="0">
                <a:latin typeface="Times New Roman" panose="02020603050405020304" pitchFamily="18" charset="0"/>
                <a:cs typeface="Times New Roman" panose="02020603050405020304" pitchFamily="18" charset="0"/>
              </a:rPr>
              <a:t>AND </a:t>
            </a:r>
            <a:r>
              <a:rPr lang="en-US" sz="1800" b="0" i="0" u="none" strike="noStrike" baseline="0" dirty="0">
                <a:latin typeface="Times New Roman" panose="02020603050405020304" pitchFamily="18" charset="0"/>
                <a:cs typeface="Times New Roman" panose="02020603050405020304" pitchFamily="18" charset="0"/>
              </a:rPr>
              <a:t>function we need a net with two input units and one output unit. A bias is also needed. Hence the structure of the required neural net should be as shown in Fig. </a:t>
            </a:r>
            <a:r>
              <a:rPr lang="en-US" sz="1800" dirty="0">
                <a:latin typeface="Times New Roman" panose="02020603050405020304" pitchFamily="18" charset="0"/>
                <a:cs typeface="Times New Roman" panose="02020603050405020304" pitchFamily="18" charset="0"/>
              </a:rPr>
              <a:t>2</a:t>
            </a:r>
            <a:r>
              <a:rPr lang="en-US" sz="1800" b="0" i="0" u="none" strike="noStrike" baseline="0" dirty="0">
                <a:latin typeface="Times New Roman" panose="02020603050405020304" pitchFamily="18" charset="0"/>
                <a:cs typeface="Times New Roman" panose="02020603050405020304" pitchFamily="18" charset="0"/>
              </a:rPr>
              <a:t>. Moreover, the input and output signals must be in </a:t>
            </a:r>
            <a:r>
              <a:rPr lang="en-US" sz="1800" b="0" i="1" u="none" strike="noStrike" baseline="0" dirty="0">
                <a:latin typeface="Times New Roman" panose="02020603050405020304" pitchFamily="18" charset="0"/>
                <a:cs typeface="Times New Roman" panose="02020603050405020304" pitchFamily="18" charset="0"/>
              </a:rPr>
              <a:t>bipolar </a:t>
            </a:r>
            <a:r>
              <a:rPr lang="en-US" sz="1800" b="0" i="0" u="none" strike="noStrike" baseline="0" dirty="0">
                <a:latin typeface="Times New Roman" panose="02020603050405020304" pitchFamily="18" charset="0"/>
                <a:cs typeface="Times New Roman" panose="02020603050405020304" pitchFamily="18" charset="0"/>
              </a:rPr>
              <a:t>form, rather than the </a:t>
            </a:r>
            <a:r>
              <a:rPr lang="en-US" sz="1800" b="0" i="1" u="none" strike="noStrike" baseline="0" dirty="0">
                <a:latin typeface="Times New Roman" panose="02020603050405020304" pitchFamily="18" charset="0"/>
                <a:cs typeface="Times New Roman" panose="02020603050405020304" pitchFamily="18" charset="0"/>
              </a:rPr>
              <a:t>binary </a:t>
            </a:r>
            <a:r>
              <a:rPr lang="en-US" sz="1800" b="0" i="0" u="none" strike="noStrike" baseline="0" dirty="0">
                <a:latin typeface="Times New Roman" panose="02020603050405020304" pitchFamily="18" charset="0"/>
                <a:cs typeface="Times New Roman" panose="02020603050405020304" pitchFamily="18" charset="0"/>
              </a:rPr>
              <a:t>form, so that the net may be trained properly. Considering the truth table of </a:t>
            </a:r>
            <a:r>
              <a:rPr lang="en-US" sz="1800" b="0" i="1" u="none" strike="noStrike" baseline="0" dirty="0">
                <a:latin typeface="Times New Roman" panose="02020603050405020304" pitchFamily="18" charset="0"/>
                <a:cs typeface="Times New Roman" panose="02020603050405020304" pitchFamily="18" charset="0"/>
              </a:rPr>
              <a:t>AND </a:t>
            </a:r>
            <a:r>
              <a:rPr lang="en-US" sz="1800" b="0" i="0" u="none" strike="noStrike" baseline="0" dirty="0">
                <a:latin typeface="Times New Roman" panose="02020603050405020304" pitchFamily="18" charset="0"/>
                <a:cs typeface="Times New Roman" panose="02020603050405020304" pitchFamily="18" charset="0"/>
              </a:rPr>
              <a:t>operation, and the fact that the bias is permanently set to 1, we get the training set depicted in Table 1.</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09ABF7FA-45A8-BF8B-6AB2-3A86C0ED108A}"/>
              </a:ext>
            </a:extLst>
          </p:cNvPr>
          <p:cNvPicPr>
            <a:picLocks noChangeAspect="1"/>
          </p:cNvPicPr>
          <p:nvPr/>
        </p:nvPicPr>
        <p:blipFill>
          <a:blip r:embed="rId3"/>
          <a:stretch>
            <a:fillRect/>
          </a:stretch>
        </p:blipFill>
        <p:spPr>
          <a:xfrm>
            <a:off x="2819400" y="3124200"/>
            <a:ext cx="3276600" cy="2085109"/>
          </a:xfrm>
          <a:prstGeom prst="rect">
            <a:avLst/>
          </a:prstGeom>
        </p:spPr>
      </p:pic>
      <p:sp>
        <p:nvSpPr>
          <p:cNvPr id="10" name="TextBox 9">
            <a:extLst>
              <a:ext uri="{FF2B5EF4-FFF2-40B4-BE49-F238E27FC236}">
                <a16:creationId xmlns:a16="http://schemas.microsoft.com/office/drawing/2014/main" id="{DA33CE16-F4FC-D3EE-FA16-F260E599E2A9}"/>
              </a:ext>
            </a:extLst>
          </p:cNvPr>
          <p:cNvSpPr txBox="1"/>
          <p:nvPr/>
        </p:nvSpPr>
        <p:spPr>
          <a:xfrm>
            <a:off x="4236380" y="5405919"/>
            <a:ext cx="792820" cy="369332"/>
          </a:xfrm>
          <a:prstGeom prst="rect">
            <a:avLst/>
          </a:prstGeom>
          <a:noFill/>
        </p:spPr>
        <p:txBody>
          <a:bodyPr wrap="square" rtlCol="0">
            <a:spAutoFit/>
          </a:bodyPr>
          <a:lstStyle/>
          <a:p>
            <a:r>
              <a:rPr lang="en-US" dirty="0"/>
              <a:t>Fig 1.</a:t>
            </a:r>
            <a:endParaRPr lang="en-IN" dirty="0"/>
          </a:p>
        </p:txBody>
      </p:sp>
    </p:spTree>
    <p:extLst>
      <p:ext uri="{BB962C8B-B14F-4D97-AF65-F5344CB8AC3E}">
        <p14:creationId xmlns:p14="http://schemas.microsoft.com/office/powerpoint/2010/main" val="20045216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82000" cy="994741"/>
          </a:xfrm>
        </p:spPr>
        <p:txBody>
          <a:bodyPr/>
          <a:lstStyle/>
          <a:p>
            <a:r>
              <a:rPr lang="en-US" sz="3200" dirty="0"/>
              <a:t>Delta/ LMS (Least Mean Square) Rule </a:t>
            </a:r>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266700" y="1143000"/>
            <a:ext cx="8496300" cy="4648200"/>
          </a:xfrm>
        </p:spPr>
        <p:txBody>
          <a:bodyPr/>
          <a:lstStyle/>
          <a:p>
            <a:pPr algn="l"/>
            <a:r>
              <a:rPr lang="en-US" sz="1800" b="0" i="0" u="none" strike="noStrike" baseline="0" dirty="0">
                <a:latin typeface="Times New Roman" panose="02020603050405020304" pitchFamily="18" charset="0"/>
                <a:cs typeface="Times New Roman" panose="02020603050405020304" pitchFamily="18" charset="0"/>
              </a:rPr>
              <a:t>Least Mean Square (</a:t>
            </a:r>
            <a:r>
              <a:rPr lang="en-US" sz="1800" b="0" i="1" u="none" strike="noStrike" baseline="0" dirty="0">
                <a:latin typeface="Times New Roman" panose="02020603050405020304" pitchFamily="18" charset="0"/>
                <a:cs typeface="Times New Roman" panose="02020603050405020304" pitchFamily="18" charset="0"/>
              </a:rPr>
              <a:t>LMS</a:t>
            </a:r>
            <a:r>
              <a:rPr lang="en-US" sz="1800" b="0" i="0" u="none" strike="noStrike" baseline="0" dirty="0">
                <a:latin typeface="Times New Roman" panose="02020603050405020304" pitchFamily="18" charset="0"/>
                <a:cs typeface="Times New Roman" panose="02020603050405020304" pitchFamily="18" charset="0"/>
              </a:rPr>
              <a:t>), also referred to as the Delta, or </a:t>
            </a:r>
            <a:r>
              <a:rPr lang="en-US" sz="1800" b="0" i="0" u="none" strike="noStrike" baseline="0" dirty="0" err="1">
                <a:latin typeface="Times New Roman" panose="02020603050405020304" pitchFamily="18" charset="0"/>
                <a:cs typeface="Times New Roman" panose="02020603050405020304" pitchFamily="18" charset="0"/>
              </a:rPr>
              <a:t>Widrow</a:t>
            </a:r>
            <a:r>
              <a:rPr lang="en-US" sz="1800" b="0" i="0" u="none" strike="noStrike" baseline="0" dirty="0">
                <a:latin typeface="Times New Roman" panose="02020603050405020304" pitchFamily="18" charset="0"/>
                <a:cs typeface="Times New Roman" panose="02020603050405020304" pitchFamily="18" charset="0"/>
              </a:rPr>
              <a:t>-Hoff Rule, is another widely used learning rule in ANN.</a:t>
            </a:r>
          </a:p>
          <a:p>
            <a:pPr algn="l"/>
            <a:r>
              <a:rPr lang="en-US" sz="1800" b="0" i="0" u="none" strike="noStrike" baseline="0" dirty="0">
                <a:latin typeface="Times New Roman" panose="02020603050405020304" pitchFamily="18" charset="0"/>
                <a:cs typeface="Times New Roman" panose="02020603050405020304" pitchFamily="18" charset="0"/>
              </a:rPr>
              <a:t>Here the weight adjustment is computed as: </a:t>
            </a:r>
          </a:p>
          <a:p>
            <a:pPr algn="l"/>
            <a:endParaRPr lang="de-DE" sz="1800" b="0" i="0" u="none" strike="noStrike" baseline="0" dirty="0">
              <a:latin typeface="Times New Roman" panose="02020603050405020304" pitchFamily="18" charset="0"/>
              <a:cs typeface="Times New Roman" panose="02020603050405020304" pitchFamily="18" charset="0"/>
            </a:endParaRPr>
          </a:p>
          <a:p>
            <a:pPr algn="l"/>
            <a:endParaRPr lang="en-US" sz="1800" b="0" i="0" u="none" strike="noStrike" baseline="0" dirty="0">
              <a:latin typeface="Times New Roman" panose="02020603050405020304" pitchFamily="18" charset="0"/>
              <a:cs typeface="Times New Roman" panose="02020603050405020304" pitchFamily="18" charset="0"/>
            </a:endParaRPr>
          </a:p>
          <a:p>
            <a:pPr algn="l"/>
            <a:r>
              <a:rPr lang="en-US" sz="1800" b="0" i="0" u="none" strike="noStrike" baseline="0" dirty="0">
                <a:latin typeface="Times New Roman" panose="02020603050405020304" pitchFamily="18" charset="0"/>
                <a:cs typeface="Times New Roman" panose="02020603050405020304" pitchFamily="18" charset="0"/>
              </a:rPr>
              <a:t>In </a:t>
            </a:r>
            <a:r>
              <a:rPr lang="en-US" sz="1800" b="0" i="1" u="none" strike="noStrike" baseline="0" dirty="0">
                <a:latin typeface="Times New Roman" panose="02020603050405020304" pitchFamily="18" charset="0"/>
                <a:cs typeface="Times New Roman" panose="02020603050405020304" pitchFamily="18" charset="0"/>
              </a:rPr>
              <a:t>LMS </a:t>
            </a:r>
            <a:r>
              <a:rPr lang="en-US" sz="1800" b="0" i="0" u="none" strike="noStrike" baseline="0" dirty="0">
                <a:latin typeface="Times New Roman" panose="02020603050405020304" pitchFamily="18" charset="0"/>
                <a:cs typeface="Times New Roman" panose="02020603050405020304" pitchFamily="18" charset="0"/>
              </a:rPr>
              <a:t>learning, the identity function is used as the activation function during the training phase. </a:t>
            </a:r>
            <a:endParaRPr lang="en-US" sz="1800" dirty="0">
              <a:latin typeface="Times New Roman" panose="02020603050405020304" pitchFamily="18" charset="0"/>
              <a:cs typeface="Times New Roman" panose="02020603050405020304" pitchFamily="18" charset="0"/>
            </a:endParaRPr>
          </a:p>
          <a:p>
            <a:pPr algn="l"/>
            <a:r>
              <a:rPr lang="en-US" sz="1800" b="0" i="0" u="none" strike="noStrike" baseline="0" dirty="0">
                <a:latin typeface="Times New Roman" panose="02020603050405020304" pitchFamily="18" charset="0"/>
                <a:cs typeface="Times New Roman" panose="02020603050405020304" pitchFamily="18" charset="0"/>
              </a:rPr>
              <a:t>The learning rule minimizes mean squared error between the activation and the target value. </a:t>
            </a:r>
          </a:p>
          <a:p>
            <a:pPr algn="l"/>
            <a:r>
              <a:rPr lang="en-US" sz="1800" b="0" i="0" u="none" strike="noStrike" baseline="0" dirty="0">
                <a:latin typeface="Times New Roman" panose="02020603050405020304" pitchFamily="18" charset="0"/>
                <a:cs typeface="Times New Roman" panose="02020603050405020304" pitchFamily="18" charset="0"/>
              </a:rPr>
              <a:t>The output of </a:t>
            </a:r>
            <a:r>
              <a:rPr lang="en-US" sz="1800" b="0" i="1" u="none" strike="noStrike" baseline="0" dirty="0">
                <a:latin typeface="Times New Roman" panose="02020603050405020304" pitchFamily="18" charset="0"/>
                <a:cs typeface="Times New Roman" panose="02020603050405020304" pitchFamily="18" charset="0"/>
              </a:rPr>
              <a:t>LMS </a:t>
            </a:r>
            <a:r>
              <a:rPr lang="en-US" sz="1800" b="0" i="0" u="none" strike="noStrike" baseline="0" dirty="0">
                <a:latin typeface="Times New Roman" panose="02020603050405020304" pitchFamily="18" charset="0"/>
                <a:cs typeface="Times New Roman" panose="02020603050405020304" pitchFamily="18" charset="0"/>
              </a:rPr>
              <a:t>learning is in binary form. </a:t>
            </a:r>
            <a:endParaRPr lang="en-US"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73900BE-A7CA-6628-4A74-E2152DFB8AD8}"/>
              </a:ext>
            </a:extLst>
          </p:cNvPr>
          <p:cNvPicPr>
            <a:picLocks noChangeAspect="1"/>
          </p:cNvPicPr>
          <p:nvPr/>
        </p:nvPicPr>
        <p:blipFill>
          <a:blip r:embed="rId2"/>
          <a:stretch>
            <a:fillRect/>
          </a:stretch>
        </p:blipFill>
        <p:spPr>
          <a:xfrm>
            <a:off x="2819400" y="2133600"/>
            <a:ext cx="2397757" cy="457200"/>
          </a:xfrm>
          <a:prstGeom prst="rect">
            <a:avLst/>
          </a:prstGeom>
        </p:spPr>
      </p:pic>
    </p:spTree>
    <p:extLst>
      <p:ext uri="{BB962C8B-B14F-4D97-AF65-F5344CB8AC3E}">
        <p14:creationId xmlns:p14="http://schemas.microsoft.com/office/powerpoint/2010/main" val="29865613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82000" cy="994741"/>
          </a:xfrm>
        </p:spPr>
        <p:txBody>
          <a:bodyPr/>
          <a:lstStyle/>
          <a:p>
            <a:r>
              <a:rPr lang="en-US" sz="3200" dirty="0"/>
              <a:t>Perceptron Learning Rule </a:t>
            </a:r>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266700" y="1143000"/>
            <a:ext cx="8496300" cy="4648200"/>
          </a:xfrm>
        </p:spPr>
        <p:txBody>
          <a:bodyPr/>
          <a:lstStyle/>
          <a:p>
            <a:pPr algn="l"/>
            <a:r>
              <a:rPr lang="en-US" sz="1800" dirty="0">
                <a:latin typeface="Times New Roman" panose="02020603050405020304" pitchFamily="18" charset="0"/>
                <a:cs typeface="Times New Roman" panose="02020603050405020304" pitchFamily="18" charset="0"/>
              </a:rPr>
              <a:t>T</a:t>
            </a:r>
            <a:r>
              <a:rPr lang="en-US" sz="1800" b="0" i="0" u="none" strike="noStrike" baseline="0" dirty="0">
                <a:latin typeface="Times New Roman" panose="02020603050405020304" pitchFamily="18" charset="0"/>
                <a:cs typeface="Times New Roman" panose="02020603050405020304" pitchFamily="18" charset="0"/>
              </a:rPr>
              <a:t>he perceptron learning rule is informally stated as : </a:t>
            </a:r>
          </a:p>
          <a:p>
            <a:pPr algn="l"/>
            <a:r>
              <a:rPr lang="en-US" sz="1800" b="0" i="0" u="none" strike="noStrike" baseline="0" dirty="0">
                <a:latin typeface="Times New Roman" panose="02020603050405020304" pitchFamily="18" charset="0"/>
                <a:cs typeface="Times New Roman" panose="02020603050405020304" pitchFamily="18" charset="0"/>
              </a:rPr>
              <a:t>IF </a:t>
            </a:r>
            <a:r>
              <a:rPr lang="en-US" sz="1800" b="0" i="1" u="none" strike="noStrike" baseline="0" dirty="0">
                <a:latin typeface="Times New Roman" panose="02020603050405020304" pitchFamily="18" charset="0"/>
                <a:cs typeface="Times New Roman" panose="02020603050405020304" pitchFamily="18" charset="0"/>
              </a:rPr>
              <a:t>the output is erroneous </a:t>
            </a:r>
            <a:r>
              <a:rPr lang="en-US" sz="1800" b="0" i="0" u="none" strike="noStrike" baseline="0" dirty="0">
                <a:latin typeface="Times New Roman" panose="02020603050405020304" pitchFamily="18" charset="0"/>
                <a:cs typeface="Times New Roman" panose="02020603050405020304" pitchFamily="18" charset="0"/>
              </a:rPr>
              <a:t>THEN </a:t>
            </a:r>
            <a:r>
              <a:rPr lang="en-US" sz="1800" b="0" i="1" u="none" strike="noStrike" baseline="0" dirty="0">
                <a:latin typeface="Times New Roman" panose="02020603050405020304" pitchFamily="18" charset="0"/>
                <a:cs typeface="Times New Roman" panose="02020603050405020304" pitchFamily="18" charset="0"/>
              </a:rPr>
              <a:t>adjust the interconnection weights </a:t>
            </a:r>
            <a:r>
              <a:rPr lang="en-US" sz="1800" b="0" i="0" u="none" strike="noStrike" baseline="0" dirty="0">
                <a:latin typeface="Times New Roman" panose="02020603050405020304" pitchFamily="18" charset="0"/>
                <a:cs typeface="Times New Roman" panose="02020603050405020304" pitchFamily="18" charset="0"/>
              </a:rPr>
              <a:t>ELSE </a:t>
            </a:r>
            <a:r>
              <a:rPr lang="en-US" sz="1800" b="0" i="1" u="none" strike="noStrike" baseline="0" dirty="0">
                <a:latin typeface="Times New Roman" panose="02020603050405020304" pitchFamily="18" charset="0"/>
                <a:cs typeface="Times New Roman" panose="02020603050405020304" pitchFamily="18" charset="0"/>
              </a:rPr>
              <a:t>leave the interconnection weights unchanged.</a:t>
            </a:r>
          </a:p>
          <a:p>
            <a:pPr algn="l"/>
            <a:endParaRPr lang="en-US" sz="1800" i="1" dirty="0">
              <a:latin typeface="Times New Roman" panose="02020603050405020304" pitchFamily="18" charset="0"/>
              <a:cs typeface="Times New Roman" panose="02020603050405020304" pitchFamily="18" charset="0"/>
            </a:endParaRPr>
          </a:p>
          <a:p>
            <a:pPr algn="l"/>
            <a:endParaRPr lang="en-US" sz="1800" b="0" i="1" u="none" strike="noStrike" baseline="0" dirty="0">
              <a:latin typeface="Times New Roman" panose="02020603050405020304" pitchFamily="18" charset="0"/>
              <a:cs typeface="Times New Roman" panose="02020603050405020304" pitchFamily="18" charset="0"/>
            </a:endParaRPr>
          </a:p>
          <a:p>
            <a:pPr algn="l"/>
            <a:endParaRPr lang="en-US" sz="1800" i="1" dirty="0">
              <a:latin typeface="Times New Roman" panose="02020603050405020304" pitchFamily="18" charset="0"/>
              <a:cs typeface="Times New Roman" panose="02020603050405020304" pitchFamily="18" charset="0"/>
            </a:endParaRPr>
          </a:p>
          <a:p>
            <a:pPr algn="l"/>
            <a:endParaRPr lang="en-US" sz="1800" b="0" i="1" u="none" strike="noStrike" baseline="0" dirty="0">
              <a:latin typeface="Times New Roman" panose="02020603050405020304" pitchFamily="18" charset="0"/>
              <a:cs typeface="Times New Roman" panose="02020603050405020304" pitchFamily="18" charset="0"/>
            </a:endParaRPr>
          </a:p>
          <a:p>
            <a:pPr algn="l"/>
            <a:endParaRPr lang="en-US" sz="1800" i="1" dirty="0">
              <a:latin typeface="Times New Roman" panose="02020603050405020304" pitchFamily="18" charset="0"/>
              <a:cs typeface="Times New Roman" panose="02020603050405020304" pitchFamily="18" charset="0"/>
            </a:endParaRPr>
          </a:p>
          <a:p>
            <a:pPr algn="l"/>
            <a:endParaRPr lang="en-US" sz="1800" b="0" i="1" u="none" strike="noStrike" baseline="0" dirty="0">
              <a:latin typeface="Times New Roman" panose="02020603050405020304" pitchFamily="18" charset="0"/>
              <a:cs typeface="Times New Roman" panose="02020603050405020304" pitchFamily="18" charset="0"/>
            </a:endParaRPr>
          </a:p>
          <a:p>
            <a:pPr algn="l"/>
            <a:endParaRPr lang="en-US" sz="1800" i="1" dirty="0">
              <a:latin typeface="Times New Roman" panose="02020603050405020304" pitchFamily="18" charset="0"/>
              <a:cs typeface="Times New Roman" panose="02020603050405020304" pitchFamily="18" charset="0"/>
            </a:endParaRPr>
          </a:p>
          <a:p>
            <a:pPr algn="l"/>
            <a:endParaRPr lang="en-US" sz="1800" b="0" i="1" u="none" strike="noStrike" baseline="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8E319B8-6EB0-A618-1553-0241B529CD14}"/>
              </a:ext>
            </a:extLst>
          </p:cNvPr>
          <p:cNvPicPr>
            <a:picLocks noChangeAspect="1"/>
          </p:cNvPicPr>
          <p:nvPr/>
        </p:nvPicPr>
        <p:blipFill>
          <a:blip r:embed="rId2"/>
          <a:stretch>
            <a:fillRect/>
          </a:stretch>
        </p:blipFill>
        <p:spPr>
          <a:xfrm>
            <a:off x="413157" y="2133600"/>
            <a:ext cx="8317685" cy="2209800"/>
          </a:xfrm>
          <a:prstGeom prst="rect">
            <a:avLst/>
          </a:prstGeom>
        </p:spPr>
      </p:pic>
    </p:spTree>
    <p:extLst>
      <p:ext uri="{BB962C8B-B14F-4D97-AF65-F5344CB8AC3E}">
        <p14:creationId xmlns:p14="http://schemas.microsoft.com/office/powerpoint/2010/main" val="3769677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01FB-E13E-19EE-EA3F-3AB44399D539}"/>
              </a:ext>
            </a:extLst>
          </p:cNvPr>
          <p:cNvSpPr>
            <a:spLocks noGrp="1"/>
          </p:cNvSpPr>
          <p:nvPr>
            <p:ph type="title"/>
          </p:nvPr>
        </p:nvSpPr>
        <p:spPr>
          <a:xfrm>
            <a:off x="628650" y="870942"/>
            <a:ext cx="7886700" cy="994172"/>
          </a:xfrm>
        </p:spPr>
        <p:txBody>
          <a:bodyPr/>
          <a:lstStyle/>
          <a:p>
            <a:r>
              <a:rPr lang="en-US" sz="2400" dirty="0">
                <a:latin typeface="Times New Roman" panose="02020603050405020304" pitchFamily="18" charset="0"/>
                <a:cs typeface="Times New Roman" panose="02020603050405020304" pitchFamily="18" charset="0"/>
              </a:rPr>
              <a:t>Neural Networks</a:t>
            </a:r>
            <a:endParaRPr lang="en-IN"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9953793-813F-F76C-228C-A26B25990A8B}"/>
              </a:ext>
            </a:extLst>
          </p:cNvPr>
          <p:cNvSpPr>
            <a:spLocks noGrp="1"/>
          </p:cNvSpPr>
          <p:nvPr>
            <p:ph idx="1"/>
          </p:nvPr>
        </p:nvSpPr>
        <p:spPr/>
        <p:txBody>
          <a:bodyPr/>
          <a:lstStyle/>
          <a:p>
            <a:r>
              <a:rPr lang="en-US" sz="1650" dirty="0">
                <a:latin typeface="Times-Roman"/>
              </a:rPr>
              <a:t>A neural network is a massively parallel distributed processor made up of simple processing units that has a natural propensity for storing experiential knowledge and making it available for use. It resembles the brain in two aspects:</a:t>
            </a:r>
          </a:p>
          <a:p>
            <a:r>
              <a:rPr lang="en-US" sz="1650" dirty="0">
                <a:latin typeface="Times-Roman"/>
              </a:rPr>
              <a:t>Knowledge is acquired by the network from its environment through a learning process.</a:t>
            </a:r>
          </a:p>
          <a:p>
            <a:r>
              <a:rPr lang="en-US" sz="1650" dirty="0">
                <a:latin typeface="Times-Roman"/>
              </a:rPr>
              <a:t>Interneuron connection strengths, known as synaptic weights, are used to store the acquired knowledge.</a:t>
            </a:r>
            <a:endParaRPr lang="en-IN" sz="1650" dirty="0">
              <a:latin typeface="Times-Roman"/>
            </a:endParaRPr>
          </a:p>
        </p:txBody>
      </p:sp>
      <p:sp>
        <p:nvSpPr>
          <p:cNvPr id="4" name="Footer Placeholder 3">
            <a:extLst>
              <a:ext uri="{FF2B5EF4-FFF2-40B4-BE49-F238E27FC236}">
                <a16:creationId xmlns:a16="http://schemas.microsoft.com/office/drawing/2014/main" id="{3D13A665-CEE0-E6E7-3BCB-53B7017E2441}"/>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3A84D748-53D8-BE9F-EF3A-32E725235C77}"/>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14293883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82000" cy="994741"/>
          </a:xfrm>
        </p:spPr>
        <p:txBody>
          <a:bodyPr/>
          <a:lstStyle/>
          <a:p>
            <a:r>
              <a:rPr lang="en-US" sz="3200" dirty="0"/>
              <a:t>Perceptron Learning Rule </a:t>
            </a:r>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266700" y="1143000"/>
            <a:ext cx="8496300" cy="4648200"/>
          </a:xfrm>
        </p:spPr>
        <p:txBody>
          <a:bodyPr/>
          <a:lstStyle/>
          <a:p>
            <a:pPr algn="l"/>
            <a:r>
              <a:rPr lang="en-US" sz="1800" dirty="0">
                <a:latin typeface="Times New Roman" panose="02020603050405020304" pitchFamily="18" charset="0"/>
                <a:cs typeface="Times New Roman" panose="02020603050405020304" pitchFamily="18" charset="0"/>
              </a:rPr>
              <a:t>T</a:t>
            </a:r>
            <a:r>
              <a:rPr lang="en-US" sz="1800" b="0" i="0" u="none" strike="noStrike" baseline="0" dirty="0">
                <a:latin typeface="Times New Roman" panose="02020603050405020304" pitchFamily="18" charset="0"/>
                <a:cs typeface="Times New Roman" panose="02020603050405020304" pitchFamily="18" charset="0"/>
              </a:rPr>
              <a:t>he perceptron learning rule is </a:t>
            </a:r>
            <a:r>
              <a:rPr lang="en-US" sz="1800" dirty="0">
                <a:latin typeface="Times New Roman" panose="02020603050405020304" pitchFamily="18" charset="0"/>
                <a:cs typeface="Times New Roman" panose="02020603050405020304" pitchFamily="18" charset="0"/>
              </a:rPr>
              <a:t>formulated</a:t>
            </a:r>
            <a:r>
              <a:rPr lang="en-US" sz="1800" b="0" i="0" u="none" strike="noStrike" baseline="0" dirty="0">
                <a:latin typeface="Times New Roman" panose="02020603050405020304" pitchFamily="18" charset="0"/>
                <a:cs typeface="Times New Roman" panose="02020603050405020304" pitchFamily="18" charset="0"/>
              </a:rPr>
              <a:t> as : </a:t>
            </a:r>
            <a:endParaRPr lang="en-US" sz="1800" b="0" i="1" u="none" strike="noStrike" baseline="0" dirty="0">
              <a:latin typeface="Times New Roman" panose="02020603050405020304" pitchFamily="18" charset="0"/>
              <a:cs typeface="Times New Roman" panose="02020603050405020304" pitchFamily="18" charset="0"/>
            </a:endParaRPr>
          </a:p>
          <a:p>
            <a:pPr algn="l"/>
            <a:endParaRPr lang="en-US" sz="1800" i="1" dirty="0">
              <a:latin typeface="Times New Roman" panose="02020603050405020304" pitchFamily="18" charset="0"/>
              <a:cs typeface="Times New Roman" panose="02020603050405020304" pitchFamily="18" charset="0"/>
            </a:endParaRPr>
          </a:p>
          <a:p>
            <a:pPr algn="l"/>
            <a:endParaRPr lang="en-US" sz="1800" b="0" i="1" u="none" strike="noStrike" baseline="0" dirty="0">
              <a:latin typeface="Times New Roman" panose="02020603050405020304" pitchFamily="18" charset="0"/>
              <a:cs typeface="Times New Roman" panose="02020603050405020304" pitchFamily="18" charset="0"/>
            </a:endParaRPr>
          </a:p>
          <a:p>
            <a:pPr algn="l"/>
            <a:endParaRPr lang="en-US" sz="1800" i="1" dirty="0">
              <a:latin typeface="Times New Roman" panose="02020603050405020304" pitchFamily="18" charset="0"/>
              <a:cs typeface="Times New Roman" panose="02020603050405020304" pitchFamily="18" charset="0"/>
            </a:endParaRPr>
          </a:p>
          <a:p>
            <a:pPr algn="l"/>
            <a:endParaRPr lang="en-US" sz="1800" b="0" i="1" u="none" strike="noStrike" baseline="0" dirty="0">
              <a:latin typeface="Times New Roman" panose="02020603050405020304" pitchFamily="18" charset="0"/>
              <a:cs typeface="Times New Roman" panose="02020603050405020304" pitchFamily="18" charset="0"/>
            </a:endParaRPr>
          </a:p>
          <a:p>
            <a:pPr algn="l"/>
            <a:endParaRPr lang="en-US" sz="1800" i="1" dirty="0">
              <a:latin typeface="Times New Roman" panose="02020603050405020304" pitchFamily="18" charset="0"/>
              <a:cs typeface="Times New Roman" panose="02020603050405020304" pitchFamily="18" charset="0"/>
            </a:endParaRPr>
          </a:p>
          <a:p>
            <a:pPr algn="l"/>
            <a:endParaRPr lang="en-US" sz="1800" b="0" i="1" u="none" strike="noStrike" baseline="0" dirty="0">
              <a:latin typeface="Times New Roman" panose="02020603050405020304" pitchFamily="18" charset="0"/>
              <a:cs typeface="Times New Roman" panose="02020603050405020304" pitchFamily="18" charset="0"/>
            </a:endParaRPr>
          </a:p>
          <a:p>
            <a:pPr algn="l"/>
            <a:endParaRPr lang="en-US" sz="1800" i="1" dirty="0">
              <a:latin typeface="Times New Roman" panose="02020603050405020304" pitchFamily="18" charset="0"/>
              <a:cs typeface="Times New Roman" panose="02020603050405020304" pitchFamily="18" charset="0"/>
            </a:endParaRPr>
          </a:p>
          <a:p>
            <a:pPr algn="l"/>
            <a:endParaRPr lang="en-US" sz="1800" b="0" i="1" u="none" strike="noStrike" baseline="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B20448E-2281-3E2F-C34A-C7B5FCBAC7D3}"/>
              </a:ext>
            </a:extLst>
          </p:cNvPr>
          <p:cNvPicPr>
            <a:picLocks noChangeAspect="1"/>
          </p:cNvPicPr>
          <p:nvPr/>
        </p:nvPicPr>
        <p:blipFill>
          <a:blip r:embed="rId2"/>
          <a:stretch>
            <a:fillRect/>
          </a:stretch>
        </p:blipFill>
        <p:spPr>
          <a:xfrm>
            <a:off x="1828800" y="2133600"/>
            <a:ext cx="4711774" cy="3085587"/>
          </a:xfrm>
          <a:prstGeom prst="rect">
            <a:avLst/>
          </a:prstGeom>
        </p:spPr>
      </p:pic>
      <p:pic>
        <p:nvPicPr>
          <p:cNvPr id="8" name="Picture 7">
            <a:extLst>
              <a:ext uri="{FF2B5EF4-FFF2-40B4-BE49-F238E27FC236}">
                <a16:creationId xmlns:a16="http://schemas.microsoft.com/office/drawing/2014/main" id="{3A018B5D-8814-010F-3CA0-C455D6002B41}"/>
              </a:ext>
            </a:extLst>
          </p:cNvPr>
          <p:cNvPicPr>
            <a:picLocks noChangeAspect="1"/>
          </p:cNvPicPr>
          <p:nvPr/>
        </p:nvPicPr>
        <p:blipFill>
          <a:blip r:embed="rId3"/>
          <a:stretch>
            <a:fillRect/>
          </a:stretch>
        </p:blipFill>
        <p:spPr>
          <a:xfrm>
            <a:off x="2133600" y="1561587"/>
            <a:ext cx="4752917" cy="423754"/>
          </a:xfrm>
          <a:prstGeom prst="rect">
            <a:avLst/>
          </a:prstGeom>
        </p:spPr>
      </p:pic>
    </p:spTree>
    <p:extLst>
      <p:ext uri="{BB962C8B-B14F-4D97-AF65-F5344CB8AC3E}">
        <p14:creationId xmlns:p14="http://schemas.microsoft.com/office/powerpoint/2010/main" val="23953173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82000" cy="994741"/>
          </a:xfrm>
        </p:spPr>
        <p:txBody>
          <a:bodyPr/>
          <a:lstStyle/>
          <a:p>
            <a:r>
              <a:rPr lang="en-US" sz="3200" dirty="0"/>
              <a:t>Perceptron Learning Rule </a:t>
            </a:r>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266700" y="1143000"/>
            <a:ext cx="8496300" cy="4648200"/>
          </a:xfrm>
        </p:spPr>
        <p:txBody>
          <a:bodyPr/>
          <a:lstStyle/>
          <a:p>
            <a:pPr algn="l"/>
            <a:r>
              <a:rPr lang="en-US" sz="1800" dirty="0">
                <a:latin typeface="Times New Roman" panose="02020603050405020304" pitchFamily="18" charset="0"/>
                <a:cs typeface="Times New Roman" panose="02020603050405020304" pitchFamily="18" charset="0"/>
              </a:rPr>
              <a:t>T</a:t>
            </a:r>
            <a:r>
              <a:rPr lang="en-US" sz="1800" b="0" i="0" u="none" strike="noStrike" baseline="0" dirty="0">
                <a:latin typeface="Times New Roman" panose="02020603050405020304" pitchFamily="18" charset="0"/>
                <a:cs typeface="Times New Roman" panose="02020603050405020304" pitchFamily="18" charset="0"/>
              </a:rPr>
              <a:t>he perceptron learning rule </a:t>
            </a:r>
            <a:r>
              <a:rPr lang="en-US" sz="1800" dirty="0">
                <a:latin typeface="Times New Roman" panose="02020603050405020304" pitchFamily="18" charset="0"/>
                <a:cs typeface="Times New Roman" panose="02020603050405020304" pitchFamily="18" charset="0"/>
              </a:rPr>
              <a:t>can be formulated as</a:t>
            </a:r>
            <a:r>
              <a:rPr lang="en-US" sz="1800" b="0" i="0" u="none" strike="noStrike" baseline="0" dirty="0">
                <a:latin typeface="Times New Roman" panose="02020603050405020304" pitchFamily="18" charset="0"/>
                <a:cs typeface="Times New Roman" panose="02020603050405020304" pitchFamily="18" charset="0"/>
              </a:rPr>
              <a:t>:</a:t>
            </a:r>
          </a:p>
          <a:p>
            <a:pPr algn="l"/>
            <a:endParaRPr lang="en-US" sz="1800" dirty="0">
              <a:latin typeface="Times New Roman" panose="02020603050405020304" pitchFamily="18" charset="0"/>
              <a:cs typeface="Times New Roman" panose="02020603050405020304" pitchFamily="18" charset="0"/>
            </a:endParaRPr>
          </a:p>
          <a:p>
            <a:pPr algn="l"/>
            <a:endParaRPr lang="en-US" sz="1800" b="0" i="0" u="none" strike="noStrike" baseline="0" dirty="0">
              <a:latin typeface="Times New Roman" panose="02020603050405020304" pitchFamily="18" charset="0"/>
              <a:cs typeface="Times New Roman" panose="02020603050405020304" pitchFamily="18" charset="0"/>
            </a:endParaRPr>
          </a:p>
          <a:p>
            <a:pPr algn="l"/>
            <a:r>
              <a:rPr lang="en-US" sz="1800" b="0" i="0" u="none" strike="noStrike" baseline="0" dirty="0">
                <a:latin typeface="Times New Roman" panose="02020603050405020304" pitchFamily="18" charset="0"/>
                <a:cs typeface="Times New Roman" panose="02020603050405020304" pitchFamily="18" charset="0"/>
              </a:rPr>
              <a:t>Here</a:t>
            </a:r>
            <a:r>
              <a:rPr lang="en-US" sz="1800" b="0" i="0" u="none" strike="noStrike" baseline="0" dirty="0">
                <a:latin typeface="MinionPro-Regular"/>
              </a:rPr>
              <a:t> </a:t>
            </a:r>
            <a:r>
              <a:rPr lang="en-US" sz="1800" b="0" i="1" u="none" strike="noStrike" baseline="0" dirty="0">
                <a:latin typeface="SymbolItalic"/>
              </a:rPr>
              <a:t>h </a:t>
            </a:r>
            <a:r>
              <a:rPr lang="en-US" sz="1800" b="0" i="0" u="none" strike="noStrike" baseline="0" dirty="0">
                <a:latin typeface="Times New Roman" panose="02020603050405020304" pitchFamily="18" charset="0"/>
                <a:cs typeface="Times New Roman" panose="02020603050405020304" pitchFamily="18" charset="0"/>
              </a:rPr>
              <a:t>is a constant known as the </a:t>
            </a:r>
            <a:r>
              <a:rPr lang="en-US" sz="1800" b="0" i="1" u="none" strike="noStrike" baseline="0" dirty="0">
                <a:latin typeface="Times New Roman" panose="02020603050405020304" pitchFamily="18" charset="0"/>
                <a:cs typeface="Times New Roman" panose="02020603050405020304" pitchFamily="18" charset="0"/>
              </a:rPr>
              <a:t>learning rate</a:t>
            </a:r>
            <a:r>
              <a:rPr lang="en-US" sz="1800" b="0" i="0" u="none" strike="noStrike" baseline="0" dirty="0">
                <a:latin typeface="MinionPro-Regular"/>
              </a:rPr>
              <a:t>.</a:t>
            </a:r>
          </a:p>
          <a:p>
            <a:pPr algn="l"/>
            <a:r>
              <a:rPr lang="en-US" sz="1800" dirty="0">
                <a:latin typeface="Times New Roman" panose="02020603050405020304" pitchFamily="18" charset="0"/>
                <a:cs typeface="Times New Roman" panose="02020603050405020304" pitchFamily="18" charset="0"/>
              </a:rPr>
              <a:t>W</a:t>
            </a:r>
            <a:r>
              <a:rPr lang="en-US" sz="1800" b="0" i="0" u="none" strike="noStrike" baseline="0" dirty="0">
                <a:latin typeface="Times New Roman" panose="02020603050405020304" pitchFamily="18" charset="0"/>
                <a:cs typeface="Times New Roman" panose="02020603050405020304" pitchFamily="18" charset="0"/>
              </a:rPr>
              <a:t>hen a training vector is correctly classified then </a:t>
            </a:r>
            <a:r>
              <a:rPr lang="en-US" sz="1800" b="0" i="1" u="none" strike="noStrike" baseline="0" dirty="0" err="1">
                <a:latin typeface="Times New Roman" panose="02020603050405020304" pitchFamily="18" charset="0"/>
                <a:cs typeface="Times New Roman" panose="02020603050405020304" pitchFamily="18" charset="0"/>
              </a:rPr>
              <a:t>y_out</a:t>
            </a:r>
            <a:r>
              <a:rPr lang="en-US" sz="1800" b="0" i="1" u="none" strike="noStrike" baseline="0" dirty="0">
                <a:latin typeface="Times New Roman" panose="02020603050405020304" pitchFamily="18" charset="0"/>
                <a:cs typeface="Times New Roman" panose="02020603050405020304" pitchFamily="18" charset="0"/>
              </a:rPr>
              <a:t> </a:t>
            </a:r>
            <a:r>
              <a:rPr lang="en-US" sz="1800" b="0" i="0" u="none" strike="noStrike" baseline="0" dirty="0">
                <a:latin typeface="Times New Roman" panose="02020603050405020304" pitchFamily="18" charset="0"/>
                <a:cs typeface="Times New Roman" panose="02020603050405020304" pitchFamily="18" charset="0"/>
              </a:rPr>
              <a:t>= </a:t>
            </a:r>
            <a:r>
              <a:rPr lang="en-US" sz="1800" b="0" i="1" u="none" strike="noStrike" baseline="0" dirty="0">
                <a:latin typeface="Times New Roman" panose="02020603050405020304" pitchFamily="18" charset="0"/>
                <a:cs typeface="Times New Roman" panose="02020603050405020304" pitchFamily="18" charset="0"/>
              </a:rPr>
              <a:t>t</a:t>
            </a:r>
            <a:r>
              <a:rPr lang="en-US" sz="1800" b="0" i="0" u="none" strike="noStrike" baseline="0" dirty="0">
                <a:latin typeface="Times New Roman" panose="02020603050405020304" pitchFamily="18" charset="0"/>
                <a:cs typeface="Times New Roman" panose="02020603050405020304" pitchFamily="18" charset="0"/>
              </a:rPr>
              <a:t>, and the weight adjustment            = 0. When </a:t>
            </a:r>
            <a:r>
              <a:rPr lang="en-US" sz="1800" b="0" i="1" u="none" strike="noStrike" baseline="0" dirty="0" err="1">
                <a:latin typeface="Times New Roman" panose="02020603050405020304" pitchFamily="18" charset="0"/>
                <a:cs typeface="Times New Roman" panose="02020603050405020304" pitchFamily="18" charset="0"/>
              </a:rPr>
              <a:t>y_out</a:t>
            </a:r>
            <a:r>
              <a:rPr lang="en-US" sz="1800" b="0" i="1" u="none" strike="noStrike" baseline="0" dirty="0">
                <a:latin typeface="Times New Roman" panose="02020603050405020304" pitchFamily="18" charset="0"/>
                <a:cs typeface="Times New Roman" panose="02020603050405020304" pitchFamily="18" charset="0"/>
              </a:rPr>
              <a:t> </a:t>
            </a:r>
            <a:r>
              <a:rPr lang="en-US" sz="1800" b="0" i="0" u="none" strike="noStrike" baseline="0" dirty="0">
                <a:latin typeface="Times New Roman" panose="02020603050405020304" pitchFamily="18" charset="0"/>
                <a:cs typeface="Times New Roman" panose="02020603050405020304" pitchFamily="18" charset="0"/>
              </a:rPr>
              <a:t>= -1 but </a:t>
            </a:r>
            <a:r>
              <a:rPr lang="en-US" sz="1800" b="0" i="1" u="none" strike="noStrike" baseline="0" dirty="0">
                <a:latin typeface="Times New Roman" panose="02020603050405020304" pitchFamily="18" charset="0"/>
                <a:cs typeface="Times New Roman" panose="02020603050405020304" pitchFamily="18" charset="0"/>
              </a:rPr>
              <a:t>t </a:t>
            </a:r>
            <a:r>
              <a:rPr lang="en-US" sz="1800" b="0" i="0" u="none" strike="noStrike" baseline="0" dirty="0">
                <a:latin typeface="Times New Roman" panose="02020603050405020304" pitchFamily="18" charset="0"/>
                <a:cs typeface="Times New Roman" panose="02020603050405020304" pitchFamily="18" charset="0"/>
              </a:rPr>
              <a:t>= +1, i.e., the pattern is misclassified negatively, then </a:t>
            </a:r>
            <a:r>
              <a:rPr lang="en-US" sz="1800" b="0" i="1" u="none" strike="noStrike" baseline="0" dirty="0">
                <a:latin typeface="Times New Roman" panose="02020603050405020304" pitchFamily="18" charset="0"/>
                <a:cs typeface="Times New Roman" panose="02020603050405020304" pitchFamily="18" charset="0"/>
              </a:rPr>
              <a:t>t </a:t>
            </a:r>
            <a:r>
              <a:rPr lang="en-US" sz="1800" dirty="0">
                <a:latin typeface="Times New Roman" panose="02020603050405020304" pitchFamily="18" charset="0"/>
                <a:cs typeface="Times New Roman" panose="02020603050405020304" pitchFamily="18" charset="0"/>
              </a:rPr>
              <a:t>-</a:t>
            </a:r>
            <a:r>
              <a:rPr lang="en-US" sz="1800" b="0" i="0" u="none" strike="noStrike" baseline="0" dirty="0">
                <a:latin typeface="Times New Roman" panose="02020603050405020304" pitchFamily="18" charset="0"/>
                <a:cs typeface="Times New Roman" panose="02020603050405020304" pitchFamily="18" charset="0"/>
              </a:rPr>
              <a:t> </a:t>
            </a:r>
            <a:r>
              <a:rPr lang="en-US" sz="1800" b="0" i="1" u="none" strike="noStrike" baseline="0" dirty="0" err="1">
                <a:latin typeface="Times New Roman" panose="02020603050405020304" pitchFamily="18" charset="0"/>
                <a:cs typeface="Times New Roman" panose="02020603050405020304" pitchFamily="18" charset="0"/>
              </a:rPr>
              <a:t>y_out</a:t>
            </a:r>
            <a:r>
              <a:rPr lang="en-US" sz="1800" b="0" i="1" u="none" strike="noStrike" baseline="0" dirty="0">
                <a:latin typeface="Times New Roman" panose="02020603050405020304" pitchFamily="18" charset="0"/>
                <a:cs typeface="Times New Roman" panose="02020603050405020304" pitchFamily="18" charset="0"/>
              </a:rPr>
              <a:t> </a:t>
            </a:r>
            <a:r>
              <a:rPr lang="en-US" sz="1800" b="0" i="0" u="none" strike="noStrike" baseline="0" dirty="0">
                <a:latin typeface="Times New Roman" panose="02020603050405020304" pitchFamily="18" charset="0"/>
                <a:cs typeface="Times New Roman" panose="02020603050405020304" pitchFamily="18" charset="0"/>
              </a:rPr>
              <a:t>= +2 so that       is incremental and is proportional to</a:t>
            </a:r>
          </a:p>
          <a:p>
            <a:pPr algn="l"/>
            <a:r>
              <a:rPr lang="en-US" sz="1800" b="0" i="1" u="none" strike="noStrike" baseline="0" dirty="0">
                <a:latin typeface="Times New Roman" panose="02020603050405020304" pitchFamily="18" charset="0"/>
                <a:cs typeface="Times New Roman" panose="02020603050405020304" pitchFamily="18" charset="0"/>
              </a:rPr>
              <a:t>x</a:t>
            </a:r>
            <a:r>
              <a:rPr lang="en-US" sz="1800" b="0" i="0" u="none" strike="noStrike" baseline="0" dirty="0">
                <a:latin typeface="Times New Roman" panose="02020603050405020304" pitchFamily="18" charset="0"/>
                <a:cs typeface="Times New Roman" panose="02020603050405020304" pitchFamily="18" charset="0"/>
              </a:rPr>
              <a:t>i. </a:t>
            </a:r>
          </a:p>
          <a:p>
            <a:pPr algn="l"/>
            <a:r>
              <a:rPr lang="en-US" sz="1800" b="0" i="0" u="none" strike="noStrike" baseline="0" dirty="0">
                <a:latin typeface="Times New Roman" panose="02020603050405020304" pitchFamily="18" charset="0"/>
                <a:cs typeface="Times New Roman" panose="02020603050405020304" pitchFamily="18" charset="0"/>
              </a:rPr>
              <a:t>If, however, the input pattern is misclassified positively, the adjustment is decremental.</a:t>
            </a:r>
          </a:p>
          <a:p>
            <a:pPr algn="l"/>
            <a:r>
              <a:rPr lang="en-US" sz="1800" b="0" i="0" u="none" strike="noStrike" baseline="0" dirty="0">
                <a:latin typeface="Times New Roman" panose="02020603050405020304" pitchFamily="18" charset="0"/>
                <a:cs typeface="Times New Roman" panose="02020603050405020304" pitchFamily="18" charset="0"/>
              </a:rPr>
              <a:t>Using matrix notation, the perceptron learning rule may now be written as </a:t>
            </a:r>
          </a:p>
          <a:p>
            <a:pPr algn="l"/>
            <a:endParaRPr lang="en-US" sz="1800" dirty="0">
              <a:latin typeface="Times New Roman" panose="02020603050405020304" pitchFamily="18" charset="0"/>
              <a:cs typeface="Times New Roman" panose="02020603050405020304" pitchFamily="18" charset="0"/>
            </a:endParaRPr>
          </a:p>
          <a:p>
            <a:pPr algn="l"/>
            <a:endParaRPr lang="en-US" sz="1800" b="0" i="0" u="none" strike="noStrike" baseline="0" dirty="0">
              <a:latin typeface="Times New Roman" panose="02020603050405020304" pitchFamily="18" charset="0"/>
              <a:cs typeface="Times New Roman" panose="02020603050405020304" pitchFamily="18" charset="0"/>
            </a:endParaRPr>
          </a:p>
          <a:p>
            <a:pPr algn="l"/>
            <a:r>
              <a:rPr lang="en-US" sz="1800" b="0" i="0" u="none" strike="noStrike" baseline="0" dirty="0">
                <a:latin typeface="MinionPro-Regular"/>
              </a:rPr>
              <a:t>where,      and </a:t>
            </a:r>
            <a:r>
              <a:rPr lang="en-US" sz="1800" b="0" i="1" u="none" strike="noStrike" baseline="0" dirty="0">
                <a:latin typeface="MinionPro-It"/>
              </a:rPr>
              <a:t>X </a:t>
            </a:r>
            <a:r>
              <a:rPr lang="en-US" sz="1800" b="0" i="0" u="none" strike="noStrike" baseline="0" dirty="0">
                <a:latin typeface="MinionPro-Regular"/>
              </a:rPr>
              <a:t>are the vectors corresponding to the interconnection weights and the inputs.</a:t>
            </a:r>
            <a:endParaRPr lang="en-US" sz="1800" b="0" i="0" u="none" strike="noStrike" baseline="0" dirty="0">
              <a:latin typeface="Times New Roman" panose="02020603050405020304" pitchFamily="18" charset="0"/>
              <a:cs typeface="Times New Roman" panose="02020603050405020304" pitchFamily="18" charset="0"/>
            </a:endParaRPr>
          </a:p>
          <a:p>
            <a:pPr algn="l"/>
            <a:endParaRPr lang="en-US" sz="1800" b="0" i="1" u="none" strike="noStrike" baseline="0" dirty="0">
              <a:latin typeface="Times New Roman" panose="02020603050405020304" pitchFamily="18" charset="0"/>
              <a:cs typeface="Times New Roman" panose="02020603050405020304" pitchFamily="18" charset="0"/>
            </a:endParaRPr>
          </a:p>
          <a:p>
            <a:pPr algn="l"/>
            <a:endParaRPr lang="en-US" sz="1800" i="1" dirty="0">
              <a:latin typeface="Times New Roman" panose="02020603050405020304" pitchFamily="18" charset="0"/>
              <a:cs typeface="Times New Roman" panose="02020603050405020304" pitchFamily="18" charset="0"/>
            </a:endParaRPr>
          </a:p>
          <a:p>
            <a:pPr algn="l"/>
            <a:endParaRPr lang="en-US" sz="1800" b="0" i="1" u="none" strike="noStrike" baseline="0" dirty="0">
              <a:latin typeface="Times New Roman" panose="02020603050405020304" pitchFamily="18" charset="0"/>
              <a:cs typeface="Times New Roman" panose="02020603050405020304" pitchFamily="18" charset="0"/>
            </a:endParaRPr>
          </a:p>
          <a:p>
            <a:pPr algn="l"/>
            <a:endParaRPr lang="en-US" sz="1800" i="1" dirty="0">
              <a:latin typeface="Times New Roman" panose="02020603050405020304" pitchFamily="18" charset="0"/>
              <a:cs typeface="Times New Roman" panose="02020603050405020304" pitchFamily="18" charset="0"/>
            </a:endParaRPr>
          </a:p>
          <a:p>
            <a:pPr algn="l"/>
            <a:endParaRPr lang="en-US" sz="1800" b="0" i="1" u="none" strike="noStrike" baseline="0" dirty="0">
              <a:latin typeface="Times New Roman" panose="02020603050405020304" pitchFamily="18" charset="0"/>
              <a:cs typeface="Times New Roman" panose="02020603050405020304" pitchFamily="18" charset="0"/>
            </a:endParaRPr>
          </a:p>
          <a:p>
            <a:pPr algn="l"/>
            <a:endParaRPr lang="en-US" sz="1800" i="1" dirty="0">
              <a:latin typeface="Times New Roman" panose="02020603050405020304" pitchFamily="18" charset="0"/>
              <a:cs typeface="Times New Roman" panose="02020603050405020304" pitchFamily="18" charset="0"/>
            </a:endParaRPr>
          </a:p>
          <a:p>
            <a:pPr algn="l"/>
            <a:endParaRPr lang="en-US" sz="1800" b="0" i="1" u="none" strike="noStrike" baseline="0" dirty="0">
              <a:latin typeface="Times New Roman" panose="02020603050405020304" pitchFamily="18" charset="0"/>
              <a:cs typeface="Times New Roman" panose="02020603050405020304" pitchFamily="18" charset="0"/>
            </a:endParaRPr>
          </a:p>
          <a:p>
            <a:pPr algn="l"/>
            <a:endParaRPr lang="en-US" sz="1800" i="1" dirty="0">
              <a:latin typeface="Times New Roman" panose="02020603050405020304" pitchFamily="18" charset="0"/>
              <a:cs typeface="Times New Roman" panose="02020603050405020304" pitchFamily="18" charset="0"/>
            </a:endParaRPr>
          </a:p>
          <a:p>
            <a:pPr algn="l"/>
            <a:endParaRPr lang="en-US" sz="1800" b="0" i="1" u="none" strike="noStrike" baseline="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55A9ED1-430B-7FBB-B571-806A2419B0FF}"/>
              </a:ext>
            </a:extLst>
          </p:cNvPr>
          <p:cNvPicPr>
            <a:picLocks noChangeAspect="1"/>
          </p:cNvPicPr>
          <p:nvPr/>
        </p:nvPicPr>
        <p:blipFill>
          <a:blip r:embed="rId2"/>
          <a:stretch>
            <a:fillRect/>
          </a:stretch>
        </p:blipFill>
        <p:spPr>
          <a:xfrm>
            <a:off x="2043110" y="1594949"/>
            <a:ext cx="5210180" cy="464522"/>
          </a:xfrm>
          <a:prstGeom prst="rect">
            <a:avLst/>
          </a:prstGeom>
        </p:spPr>
      </p:pic>
      <p:pic>
        <p:nvPicPr>
          <p:cNvPr id="8" name="Picture 7">
            <a:extLst>
              <a:ext uri="{FF2B5EF4-FFF2-40B4-BE49-F238E27FC236}">
                <a16:creationId xmlns:a16="http://schemas.microsoft.com/office/drawing/2014/main" id="{0C4F1B0C-8759-E1E5-9F09-2151A4178192}"/>
              </a:ext>
            </a:extLst>
          </p:cNvPr>
          <p:cNvPicPr>
            <a:picLocks noChangeAspect="1"/>
          </p:cNvPicPr>
          <p:nvPr/>
        </p:nvPicPr>
        <p:blipFill>
          <a:blip r:embed="rId3"/>
          <a:stretch>
            <a:fillRect/>
          </a:stretch>
        </p:blipFill>
        <p:spPr>
          <a:xfrm>
            <a:off x="2438400" y="3055705"/>
            <a:ext cx="298465" cy="222261"/>
          </a:xfrm>
          <a:prstGeom prst="rect">
            <a:avLst/>
          </a:prstGeom>
        </p:spPr>
      </p:pic>
      <p:pic>
        <p:nvPicPr>
          <p:cNvPr id="10" name="Picture 9">
            <a:extLst>
              <a:ext uri="{FF2B5EF4-FFF2-40B4-BE49-F238E27FC236}">
                <a16:creationId xmlns:a16="http://schemas.microsoft.com/office/drawing/2014/main" id="{67E0F2B9-C57C-AE62-AD42-BCD6AF32B6FA}"/>
              </a:ext>
            </a:extLst>
          </p:cNvPr>
          <p:cNvPicPr>
            <a:picLocks noChangeAspect="1"/>
          </p:cNvPicPr>
          <p:nvPr/>
        </p:nvPicPr>
        <p:blipFill>
          <a:blip r:embed="rId3"/>
          <a:stretch>
            <a:fillRect/>
          </a:stretch>
        </p:blipFill>
        <p:spPr>
          <a:xfrm>
            <a:off x="347609" y="2790886"/>
            <a:ext cx="355615" cy="264819"/>
          </a:xfrm>
          <a:prstGeom prst="rect">
            <a:avLst/>
          </a:prstGeom>
        </p:spPr>
      </p:pic>
      <p:pic>
        <p:nvPicPr>
          <p:cNvPr id="12" name="Picture 11">
            <a:extLst>
              <a:ext uri="{FF2B5EF4-FFF2-40B4-BE49-F238E27FC236}">
                <a16:creationId xmlns:a16="http://schemas.microsoft.com/office/drawing/2014/main" id="{78C329D7-D357-1BB7-4A20-2A1514866657}"/>
              </a:ext>
            </a:extLst>
          </p:cNvPr>
          <p:cNvPicPr>
            <a:picLocks noChangeAspect="1"/>
          </p:cNvPicPr>
          <p:nvPr/>
        </p:nvPicPr>
        <p:blipFill>
          <a:blip r:embed="rId4"/>
          <a:stretch>
            <a:fillRect/>
          </a:stretch>
        </p:blipFill>
        <p:spPr>
          <a:xfrm>
            <a:off x="2193023" y="4410934"/>
            <a:ext cx="4436377" cy="667843"/>
          </a:xfrm>
          <a:prstGeom prst="rect">
            <a:avLst/>
          </a:prstGeom>
        </p:spPr>
      </p:pic>
      <p:pic>
        <p:nvPicPr>
          <p:cNvPr id="13" name="Picture 12">
            <a:extLst>
              <a:ext uri="{FF2B5EF4-FFF2-40B4-BE49-F238E27FC236}">
                <a16:creationId xmlns:a16="http://schemas.microsoft.com/office/drawing/2014/main" id="{259D8151-609C-F498-9D4D-031676966C44}"/>
              </a:ext>
            </a:extLst>
          </p:cNvPr>
          <p:cNvPicPr>
            <a:picLocks noChangeAspect="1"/>
          </p:cNvPicPr>
          <p:nvPr/>
        </p:nvPicPr>
        <p:blipFill>
          <a:blip r:embed="rId3"/>
          <a:stretch>
            <a:fillRect/>
          </a:stretch>
        </p:blipFill>
        <p:spPr>
          <a:xfrm>
            <a:off x="1371600" y="5078777"/>
            <a:ext cx="298465" cy="222261"/>
          </a:xfrm>
          <a:prstGeom prst="rect">
            <a:avLst/>
          </a:prstGeom>
        </p:spPr>
      </p:pic>
    </p:spTree>
    <p:extLst>
      <p:ext uri="{BB962C8B-B14F-4D97-AF65-F5344CB8AC3E}">
        <p14:creationId xmlns:p14="http://schemas.microsoft.com/office/powerpoint/2010/main" val="4300014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82000" cy="994741"/>
          </a:xfrm>
        </p:spPr>
        <p:txBody>
          <a:bodyPr/>
          <a:lstStyle/>
          <a:p>
            <a:r>
              <a:rPr lang="en-US" sz="3200" dirty="0"/>
              <a:t>Perceptron Learning Rule </a:t>
            </a:r>
          </a:p>
        </p:txBody>
      </p:sp>
      <p:sp>
        <p:nvSpPr>
          <p:cNvPr id="3" name="Content Placeholder 2">
            <a:extLst>
              <a:ext uri="{FF2B5EF4-FFF2-40B4-BE49-F238E27FC236}">
                <a16:creationId xmlns:a16="http://schemas.microsoft.com/office/drawing/2014/main" id="{69A317DE-2D81-777D-1A76-8C865D2453B3}"/>
              </a:ext>
            </a:extLst>
          </p:cNvPr>
          <p:cNvSpPr>
            <a:spLocks noGrp="1"/>
          </p:cNvSpPr>
          <p:nvPr>
            <p:ph idx="1"/>
          </p:nvPr>
        </p:nvSpPr>
        <p:spPr>
          <a:xfrm>
            <a:off x="266700" y="1143000"/>
            <a:ext cx="8496300" cy="4648200"/>
          </a:xfrm>
        </p:spPr>
        <p:txBody>
          <a:bodyPr/>
          <a:lstStyle/>
          <a:p>
            <a:pPr marL="0" indent="0" algn="l">
              <a:buNone/>
            </a:pPr>
            <a:endParaRPr lang="en-US" sz="1800" b="0" i="0" u="none" strike="noStrike" baseline="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b="0" i="0" u="none" strike="noStrike" baseline="0" dirty="0">
              <a:latin typeface="Times New Roman" panose="02020603050405020304" pitchFamily="18" charset="0"/>
              <a:cs typeface="Times New Roman" panose="02020603050405020304" pitchFamily="18" charset="0"/>
            </a:endParaRPr>
          </a:p>
          <a:p>
            <a:pPr algn="l"/>
            <a:r>
              <a:rPr lang="en-US" sz="1800" b="0" i="0" u="none" strike="noStrike" baseline="0" dirty="0">
                <a:latin typeface="Times New Roman" panose="02020603050405020304" pitchFamily="18" charset="0"/>
                <a:cs typeface="Times New Roman" panose="02020603050405020304" pitchFamily="18" charset="0"/>
              </a:rPr>
              <a:t>The net inputs to the </a:t>
            </a:r>
            <a:r>
              <a:rPr lang="en-US" sz="1800" b="0" i="0" u="none" strike="noStrike" baseline="0" dirty="0" err="1">
                <a:latin typeface="Times New Roman" panose="02020603050405020304" pitchFamily="18" charset="0"/>
                <a:cs typeface="Times New Roman" panose="02020603050405020304" pitchFamily="18" charset="0"/>
              </a:rPr>
              <a:t>perceptrons</a:t>
            </a:r>
            <a:r>
              <a:rPr lang="en-US" sz="1800" b="0" i="0" u="none" strike="noStrike" baseline="0" dirty="0">
                <a:latin typeface="Times New Roman" panose="02020603050405020304" pitchFamily="18" charset="0"/>
                <a:cs typeface="Times New Roman" panose="02020603050405020304" pitchFamily="18" charset="0"/>
              </a:rPr>
              <a:t> are</a:t>
            </a:r>
          </a:p>
          <a:p>
            <a:pPr algn="l"/>
            <a:endParaRPr lang="en-US" sz="1800" dirty="0">
              <a:latin typeface="Times New Roman" panose="02020603050405020304" pitchFamily="18" charset="0"/>
              <a:cs typeface="Times New Roman" panose="02020603050405020304" pitchFamily="18" charset="0"/>
            </a:endParaRPr>
          </a:p>
          <a:p>
            <a:pPr algn="l"/>
            <a:endParaRPr lang="en-US" sz="1800" b="0" i="0" u="none" strike="noStrike" baseline="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b="0" i="0" u="none" strike="noStrike" baseline="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a:p>
            <a:pPr algn="l"/>
            <a:endParaRPr lang="en-US" sz="1800" b="0" i="0" u="none" strike="noStrike" baseline="0" dirty="0">
              <a:latin typeface="Times New Roman" panose="02020603050405020304" pitchFamily="18" charset="0"/>
              <a:cs typeface="Times New Roman" panose="02020603050405020304" pitchFamily="18" charset="0"/>
            </a:endParaRPr>
          </a:p>
          <a:p>
            <a:pPr algn="l"/>
            <a:endParaRPr lang="en-US" sz="1800" b="0" i="0" u="none" strike="noStrike" baseline="0" dirty="0">
              <a:latin typeface="Times New Roman" panose="02020603050405020304" pitchFamily="18" charset="0"/>
              <a:cs typeface="Times New Roman" panose="02020603050405020304" pitchFamily="18" charset="0"/>
            </a:endParaRPr>
          </a:p>
          <a:p>
            <a:pPr algn="l"/>
            <a:endParaRPr lang="en-US" sz="1800" b="0" i="1" u="none" strike="noStrike" baseline="0" dirty="0">
              <a:latin typeface="Times New Roman" panose="02020603050405020304" pitchFamily="18" charset="0"/>
              <a:cs typeface="Times New Roman" panose="02020603050405020304" pitchFamily="18" charset="0"/>
            </a:endParaRPr>
          </a:p>
          <a:p>
            <a:pPr algn="l"/>
            <a:endParaRPr lang="en-US" sz="1800" i="1" dirty="0">
              <a:latin typeface="Times New Roman" panose="02020603050405020304" pitchFamily="18" charset="0"/>
              <a:cs typeface="Times New Roman" panose="02020603050405020304" pitchFamily="18" charset="0"/>
            </a:endParaRPr>
          </a:p>
          <a:p>
            <a:pPr algn="l"/>
            <a:endParaRPr lang="en-US" sz="1800" b="0" i="1" u="none" strike="noStrike" baseline="0" dirty="0">
              <a:latin typeface="Times New Roman" panose="02020603050405020304" pitchFamily="18" charset="0"/>
              <a:cs typeface="Times New Roman" panose="02020603050405020304" pitchFamily="18" charset="0"/>
            </a:endParaRPr>
          </a:p>
          <a:p>
            <a:pPr algn="l"/>
            <a:endParaRPr lang="en-US" sz="1800" i="1" dirty="0">
              <a:latin typeface="Times New Roman" panose="02020603050405020304" pitchFamily="18" charset="0"/>
              <a:cs typeface="Times New Roman" panose="02020603050405020304" pitchFamily="18" charset="0"/>
            </a:endParaRPr>
          </a:p>
          <a:p>
            <a:pPr algn="l"/>
            <a:endParaRPr lang="en-US" sz="1800" b="0" i="1" u="none" strike="noStrike" baseline="0" dirty="0">
              <a:latin typeface="Times New Roman" panose="02020603050405020304" pitchFamily="18" charset="0"/>
              <a:cs typeface="Times New Roman" panose="02020603050405020304" pitchFamily="18" charset="0"/>
            </a:endParaRPr>
          </a:p>
          <a:p>
            <a:pPr algn="l"/>
            <a:endParaRPr lang="en-US" sz="1800" i="1" dirty="0">
              <a:latin typeface="Times New Roman" panose="02020603050405020304" pitchFamily="18" charset="0"/>
              <a:cs typeface="Times New Roman" panose="02020603050405020304" pitchFamily="18" charset="0"/>
            </a:endParaRPr>
          </a:p>
          <a:p>
            <a:pPr algn="l"/>
            <a:endParaRPr lang="en-US" sz="1800" b="0" i="1" u="none" strike="noStrike" baseline="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6842170-039B-A7A3-412B-FCBD3944C121}"/>
              </a:ext>
            </a:extLst>
          </p:cNvPr>
          <p:cNvPicPr>
            <a:picLocks noChangeAspect="1"/>
          </p:cNvPicPr>
          <p:nvPr/>
        </p:nvPicPr>
        <p:blipFill>
          <a:blip r:embed="rId2"/>
          <a:stretch>
            <a:fillRect/>
          </a:stretch>
        </p:blipFill>
        <p:spPr>
          <a:xfrm>
            <a:off x="2895600" y="1219200"/>
            <a:ext cx="2983873" cy="791179"/>
          </a:xfrm>
          <a:prstGeom prst="rect">
            <a:avLst/>
          </a:prstGeom>
        </p:spPr>
      </p:pic>
      <p:pic>
        <p:nvPicPr>
          <p:cNvPr id="9" name="Picture 8">
            <a:extLst>
              <a:ext uri="{FF2B5EF4-FFF2-40B4-BE49-F238E27FC236}">
                <a16:creationId xmlns:a16="http://schemas.microsoft.com/office/drawing/2014/main" id="{E3F75699-EC5A-719E-3499-591436EBB4FE}"/>
              </a:ext>
            </a:extLst>
          </p:cNvPr>
          <p:cNvPicPr>
            <a:picLocks noChangeAspect="1"/>
          </p:cNvPicPr>
          <p:nvPr/>
        </p:nvPicPr>
        <p:blipFill>
          <a:blip r:embed="rId3"/>
          <a:stretch>
            <a:fillRect/>
          </a:stretch>
        </p:blipFill>
        <p:spPr>
          <a:xfrm>
            <a:off x="2405403" y="2573321"/>
            <a:ext cx="4333193" cy="1711358"/>
          </a:xfrm>
          <a:prstGeom prst="rect">
            <a:avLst/>
          </a:prstGeom>
        </p:spPr>
      </p:pic>
      <p:pic>
        <p:nvPicPr>
          <p:cNvPr id="13" name="Picture 12">
            <a:extLst>
              <a:ext uri="{FF2B5EF4-FFF2-40B4-BE49-F238E27FC236}">
                <a16:creationId xmlns:a16="http://schemas.microsoft.com/office/drawing/2014/main" id="{3457CAAC-D11B-E22C-B7CA-49D7592FA5DE}"/>
              </a:ext>
            </a:extLst>
          </p:cNvPr>
          <p:cNvPicPr>
            <a:picLocks noChangeAspect="1"/>
          </p:cNvPicPr>
          <p:nvPr/>
        </p:nvPicPr>
        <p:blipFill>
          <a:blip r:embed="rId4"/>
          <a:stretch>
            <a:fillRect/>
          </a:stretch>
        </p:blipFill>
        <p:spPr>
          <a:xfrm>
            <a:off x="381000" y="4204697"/>
            <a:ext cx="7641309" cy="642924"/>
          </a:xfrm>
          <a:prstGeom prst="rect">
            <a:avLst/>
          </a:prstGeom>
        </p:spPr>
      </p:pic>
      <p:pic>
        <p:nvPicPr>
          <p:cNvPr id="15" name="Picture 14">
            <a:extLst>
              <a:ext uri="{FF2B5EF4-FFF2-40B4-BE49-F238E27FC236}">
                <a16:creationId xmlns:a16="http://schemas.microsoft.com/office/drawing/2014/main" id="{7D5E0E3D-6674-4EC5-75D7-18950B02D5EC}"/>
              </a:ext>
            </a:extLst>
          </p:cNvPr>
          <p:cNvPicPr>
            <a:picLocks noChangeAspect="1"/>
          </p:cNvPicPr>
          <p:nvPr/>
        </p:nvPicPr>
        <p:blipFill>
          <a:blip r:embed="rId5"/>
          <a:stretch>
            <a:fillRect/>
          </a:stretch>
        </p:blipFill>
        <p:spPr>
          <a:xfrm>
            <a:off x="494015" y="4828870"/>
            <a:ext cx="6295919" cy="962330"/>
          </a:xfrm>
          <a:prstGeom prst="rect">
            <a:avLst/>
          </a:prstGeom>
        </p:spPr>
      </p:pic>
    </p:spTree>
    <p:extLst>
      <p:ext uri="{BB962C8B-B14F-4D97-AF65-F5344CB8AC3E}">
        <p14:creationId xmlns:p14="http://schemas.microsoft.com/office/powerpoint/2010/main" val="34894536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82000" cy="994741"/>
          </a:xfrm>
        </p:spPr>
        <p:txBody>
          <a:bodyPr/>
          <a:lstStyle/>
          <a:p>
            <a:r>
              <a:rPr lang="en-US" sz="3200" dirty="0"/>
              <a:t>Perceptron Learning Rule </a:t>
            </a:r>
          </a:p>
        </p:txBody>
      </p:sp>
      <p:pic>
        <p:nvPicPr>
          <p:cNvPr id="7" name="Picture 6">
            <a:extLst>
              <a:ext uri="{FF2B5EF4-FFF2-40B4-BE49-F238E27FC236}">
                <a16:creationId xmlns:a16="http://schemas.microsoft.com/office/drawing/2014/main" id="{95F3F450-4FB6-7E4C-2B8E-28E1B5E00FDE}"/>
              </a:ext>
            </a:extLst>
          </p:cNvPr>
          <p:cNvPicPr>
            <a:picLocks noChangeAspect="1"/>
          </p:cNvPicPr>
          <p:nvPr/>
        </p:nvPicPr>
        <p:blipFill>
          <a:blip r:embed="rId2"/>
          <a:stretch>
            <a:fillRect/>
          </a:stretch>
        </p:blipFill>
        <p:spPr>
          <a:xfrm>
            <a:off x="152400" y="1219200"/>
            <a:ext cx="8134504" cy="2743200"/>
          </a:xfrm>
          <a:prstGeom prst="rect">
            <a:avLst/>
          </a:prstGeom>
        </p:spPr>
      </p:pic>
    </p:spTree>
    <p:extLst>
      <p:ext uri="{BB962C8B-B14F-4D97-AF65-F5344CB8AC3E}">
        <p14:creationId xmlns:p14="http://schemas.microsoft.com/office/powerpoint/2010/main" val="27824801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91DD4-8999-DC19-3FB8-C47E12118C37}"/>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CA02ACDD-2583-745C-70C6-6CE0A0BD95AE}"/>
              </a:ext>
            </a:extLst>
          </p:cNvPr>
          <p:cNvSpPr>
            <a:spLocks noGrp="1"/>
          </p:cNvSpPr>
          <p:nvPr>
            <p:ph idx="1"/>
          </p:nvPr>
        </p:nvSpPr>
        <p:spPr/>
        <p:txBody>
          <a:bodyPr/>
          <a:lstStyle/>
          <a:p>
            <a:pPr algn="just"/>
            <a:r>
              <a:rPr lang="en-IN" sz="1800" i="1" dirty="0">
                <a:latin typeface="Book Antiqua" panose="02040602050305030304" pitchFamily="18" charset="0"/>
              </a:rPr>
              <a:t>https://medium.com/analytics-Vidhya/brief-history-of-neural-networks-44c2bf72eec</a:t>
            </a:r>
          </a:p>
          <a:p>
            <a:pPr algn="just"/>
            <a:r>
              <a:rPr lang="en-US" sz="1800" i="1" dirty="0" err="1">
                <a:effectLst/>
                <a:latin typeface="Book Antiqua" panose="02040602050305030304" pitchFamily="18" charset="0"/>
                <a:ea typeface="Calibri" panose="020F0502020204030204" pitchFamily="34" charset="0"/>
                <a:cs typeface="Calibri" panose="020F0502020204030204" pitchFamily="34" charset="0"/>
              </a:rPr>
              <a:t>Haykin</a:t>
            </a:r>
            <a:r>
              <a:rPr lang="en-US" sz="1800" i="1" dirty="0">
                <a:effectLst/>
                <a:latin typeface="Book Antiqua" panose="02040602050305030304" pitchFamily="18" charset="0"/>
                <a:ea typeface="Calibri" panose="020F0502020204030204" pitchFamily="34" charset="0"/>
                <a:cs typeface="Calibri" panose="020F0502020204030204" pitchFamily="34" charset="0"/>
              </a:rPr>
              <a:t>, Simon. “Neural networks and learning machines”, 3/E. Pearson Education India, 2011.</a:t>
            </a:r>
          </a:p>
          <a:p>
            <a:pPr algn="just"/>
            <a:r>
              <a:rPr lang="en-IN" sz="1800" i="1" dirty="0">
                <a:effectLst/>
                <a:latin typeface="Book Antiqua" panose="02040602050305030304" pitchFamily="18" charset="0"/>
                <a:ea typeface="Calibri" panose="020F0502020204030204" pitchFamily="34" charset="0"/>
                <a:cs typeface="Times New Roman" panose="02020603050405020304" pitchFamily="18" charset="0"/>
              </a:rPr>
              <a:t>Bhattacharyya, Siddhartha &amp; </a:t>
            </a:r>
            <a:r>
              <a:rPr lang="en-IN" sz="1800" i="1" dirty="0" err="1">
                <a:effectLst/>
                <a:latin typeface="Book Antiqua" panose="02040602050305030304" pitchFamily="18" charset="0"/>
                <a:ea typeface="Calibri" panose="020F0502020204030204" pitchFamily="34" charset="0"/>
                <a:cs typeface="Times New Roman" panose="02020603050405020304" pitchFamily="18" charset="0"/>
              </a:rPr>
              <a:t>Maulik</a:t>
            </a:r>
            <a:r>
              <a:rPr lang="en-IN" sz="1800" i="1" dirty="0">
                <a:effectLst/>
                <a:latin typeface="Book Antiqua" panose="02040602050305030304" pitchFamily="18" charset="0"/>
                <a:ea typeface="Calibri" panose="020F0502020204030204" pitchFamily="34" charset="0"/>
                <a:cs typeface="Times New Roman" panose="02020603050405020304" pitchFamily="18" charset="0"/>
              </a:rPr>
              <a:t>, Ujjwal, “Soft Computing for Image and Multimedia Data Processing”, </a:t>
            </a:r>
            <a:r>
              <a:rPr lang="en-IN" sz="1800" b="0" i="1" dirty="0">
                <a:solidFill>
                  <a:srgbClr val="333333"/>
                </a:solidFill>
                <a:effectLst/>
                <a:latin typeface="Book Antiqua" panose="02040602050305030304" pitchFamily="18" charset="0"/>
              </a:rPr>
              <a:t>Springer Berlin, Heidelberg, </a:t>
            </a:r>
            <a:r>
              <a:rPr lang="en-IN" sz="1800" i="1" dirty="0">
                <a:effectLst/>
                <a:latin typeface="Book Antiqua" panose="02040602050305030304" pitchFamily="18" charset="0"/>
                <a:ea typeface="Calibri" panose="020F0502020204030204" pitchFamily="34" charset="0"/>
                <a:cs typeface="Times New Roman" panose="02020603050405020304" pitchFamily="18" charset="0"/>
              </a:rPr>
              <a:t>2013.</a:t>
            </a:r>
            <a:endParaRPr lang="en-IN" sz="1800" i="1" dirty="0">
              <a:latin typeface="Book Antiqua" panose="02040602050305030304" pitchFamily="18" charset="0"/>
            </a:endParaRPr>
          </a:p>
        </p:txBody>
      </p:sp>
      <p:sp>
        <p:nvSpPr>
          <p:cNvPr id="4" name="Footer Placeholder 3">
            <a:extLst>
              <a:ext uri="{FF2B5EF4-FFF2-40B4-BE49-F238E27FC236}">
                <a16:creationId xmlns:a16="http://schemas.microsoft.com/office/drawing/2014/main" id="{B663E062-5331-F861-4036-80699F03A50F}"/>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32CD72E8-2E97-3BF2-1921-58F87D9FC072}"/>
              </a:ext>
            </a:extLst>
          </p:cNvPr>
          <p:cNvSpPr>
            <a:spLocks noGrp="1"/>
          </p:cNvSpPr>
          <p:nvPr>
            <p:ph type="sldNum" sz="quarter" idx="12"/>
          </p:nvPr>
        </p:nvSpPr>
        <p:spPr/>
        <p:txBody>
          <a:bodyPr/>
          <a:lstStyle/>
          <a:p>
            <a:fld id="{B6F15528-21DE-4FAA-801E-634DDDAF4B2B}" type="slidenum">
              <a:rPr lang="en-US" smtClean="0"/>
              <a:pPr/>
              <a:t>84</a:t>
            </a:fld>
            <a:endParaRPr lang="en-US"/>
          </a:p>
        </p:txBody>
      </p:sp>
    </p:spTree>
    <p:extLst>
      <p:ext uri="{BB962C8B-B14F-4D97-AF65-F5344CB8AC3E}">
        <p14:creationId xmlns:p14="http://schemas.microsoft.com/office/powerpoint/2010/main" val="26331477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CD39-5E8B-B7E9-24F4-51DC8BA17E7F}"/>
              </a:ext>
            </a:extLst>
          </p:cNvPr>
          <p:cNvSpPr>
            <a:spLocks noGrp="1"/>
          </p:cNvSpPr>
          <p:nvPr>
            <p:ph type="title"/>
          </p:nvPr>
        </p:nvSpPr>
        <p:spPr>
          <a:xfrm>
            <a:off x="2743200" y="2713038"/>
            <a:ext cx="4114800" cy="715962"/>
          </a:xfrm>
        </p:spPr>
        <p:txBody>
          <a:bodyPr/>
          <a:lstStyle/>
          <a:p>
            <a:r>
              <a:rPr lang="en-US" sz="5500" dirty="0">
                <a:latin typeface="Times New Roman" panose="02020603050405020304" pitchFamily="18" charset="0"/>
                <a:cs typeface="Times New Roman" panose="02020603050405020304" pitchFamily="18" charset="0"/>
              </a:rPr>
              <a:t>Thank You!</a:t>
            </a:r>
            <a:endParaRPr lang="en-IN" sz="55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C9164B9-9414-B89B-D746-6DB61065A3D1}"/>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2134D881-0D77-0E5D-09F3-15221B0CCDD2}"/>
              </a:ext>
            </a:extLst>
          </p:cNvPr>
          <p:cNvSpPr>
            <a:spLocks noGrp="1"/>
          </p:cNvSpPr>
          <p:nvPr>
            <p:ph type="sldNum" sz="quarter" idx="12"/>
          </p:nvPr>
        </p:nvSpPr>
        <p:spPr/>
        <p:txBody>
          <a:bodyPr/>
          <a:lstStyle/>
          <a:p>
            <a:fld id="{B6F15528-21DE-4FAA-801E-634DDDAF4B2B}" type="slidenum">
              <a:rPr lang="en-US" smtClean="0"/>
              <a:pPr/>
              <a:t>85</a:t>
            </a:fld>
            <a:endParaRPr lang="en-US"/>
          </a:p>
        </p:txBody>
      </p:sp>
    </p:spTree>
    <p:extLst>
      <p:ext uri="{BB962C8B-B14F-4D97-AF65-F5344CB8AC3E}">
        <p14:creationId xmlns:p14="http://schemas.microsoft.com/office/powerpoint/2010/main" val="3062049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a:p>
        </p:txBody>
      </p:sp>
      <p:sp>
        <p:nvSpPr>
          <p:cNvPr id="2" name="Footer Placeholder 1">
            <a:extLst>
              <a:ext uri="{FF2B5EF4-FFF2-40B4-BE49-F238E27FC236}">
                <a16:creationId xmlns:a16="http://schemas.microsoft.com/office/drawing/2014/main" id="{06D4F69F-5146-49E3-921C-42C19CDF0728}"/>
              </a:ext>
            </a:extLst>
          </p:cNvPr>
          <p:cNvSpPr>
            <a:spLocks noGrp="1"/>
          </p:cNvSpPr>
          <p:nvPr>
            <p:ph type="ftr" sz="quarter" idx="11"/>
          </p:nvPr>
        </p:nvSpPr>
        <p:spPr/>
        <p:txBody>
          <a:bodyPr/>
          <a:lstStyle/>
          <a:p>
            <a:r>
              <a:rPr lang="en-US"/>
              <a:t>CSE-367 Data Visualization</a:t>
            </a:r>
          </a:p>
        </p:txBody>
      </p:sp>
      <p:pic>
        <p:nvPicPr>
          <p:cNvPr id="4" name="Picture 3">
            <a:extLst>
              <a:ext uri="{FF2B5EF4-FFF2-40B4-BE49-F238E27FC236}">
                <a16:creationId xmlns:a16="http://schemas.microsoft.com/office/drawing/2014/main" id="{7E51DE4B-AAAF-BD38-135A-AF14EB91537F}"/>
              </a:ext>
            </a:extLst>
          </p:cNvPr>
          <p:cNvPicPr>
            <a:picLocks noChangeAspect="1"/>
          </p:cNvPicPr>
          <p:nvPr/>
        </p:nvPicPr>
        <p:blipFill>
          <a:blip r:embed="rId2"/>
          <a:stretch>
            <a:fillRect/>
          </a:stretch>
        </p:blipFill>
        <p:spPr>
          <a:xfrm>
            <a:off x="2171700" y="1821180"/>
            <a:ext cx="4800600" cy="3033267"/>
          </a:xfrm>
          <a:prstGeom prst="rect">
            <a:avLst/>
          </a:prstGeom>
        </p:spPr>
      </p:pic>
      <p:sp>
        <p:nvSpPr>
          <p:cNvPr id="6" name="Title 1">
            <a:extLst>
              <a:ext uri="{FF2B5EF4-FFF2-40B4-BE49-F238E27FC236}">
                <a16:creationId xmlns:a16="http://schemas.microsoft.com/office/drawing/2014/main" id="{90051BE4-2C29-86E5-27EF-F14DADEC4599}"/>
              </a:ext>
            </a:extLst>
          </p:cNvPr>
          <p:cNvSpPr txBox="1">
            <a:spLocks/>
          </p:cNvSpPr>
          <p:nvPr/>
        </p:nvSpPr>
        <p:spPr>
          <a:xfrm>
            <a:off x="666750" y="1062037"/>
            <a:ext cx="7848600" cy="536972"/>
          </a:xfrm>
          <a:prstGeom prst="rect">
            <a:avLst/>
          </a:prstGeom>
        </p:spPr>
        <p:txBody>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2400" b="0" dirty="0">
                <a:latin typeface="Times New Roman" panose="02020603050405020304" pitchFamily="18" charset="0"/>
                <a:cs typeface="Times New Roman" panose="02020603050405020304" pitchFamily="18" charset="0"/>
              </a:rPr>
              <a:t>Analogy Between Neuron and an Artificial Neuron</a:t>
            </a:r>
            <a:endParaRPr lang="en-IN" sz="2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9119821"/>
      </p:ext>
    </p:extLst>
  </p:cSld>
  <p:clrMapOvr>
    <a:masterClrMapping/>
  </p:clrMapOvr>
</p:sld>
</file>

<file path=ppt/theme/theme1.xml><?xml version="1.0" encoding="utf-8"?>
<a:theme xmlns:a="http://schemas.openxmlformats.org/drawingml/2006/main" name="Thiru_Regular">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iru_Regular" id="{8307898E-903F-4964-A0DF-A6DCECB060AB}" vid="{55A8074A-D5AE-4568-A496-E28AC65B10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3521F96F3AB4447BF70CD291954DCCD" ma:contentTypeVersion="4" ma:contentTypeDescription="Create a new document." ma:contentTypeScope="" ma:versionID="57b393154cb48289f8d26b82b4885a54">
  <xsd:schema xmlns:xsd="http://www.w3.org/2001/XMLSchema" xmlns:xs="http://www.w3.org/2001/XMLSchema" xmlns:p="http://schemas.microsoft.com/office/2006/metadata/properties" xmlns:ns2="00af665b-9cc2-4010-a7f6-c2696d1560f6" targetNamespace="http://schemas.microsoft.com/office/2006/metadata/properties" ma:root="true" ma:fieldsID="46ffc877a76ae8334cca70d212d89bc9" ns2:_="">
    <xsd:import namespace="00af665b-9cc2-4010-a7f6-c2696d1560f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af665b-9cc2-4010-a7f6-c2696d1560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FDA373-D5CF-4F0F-A826-9892AA050C92}">
  <ds:schemaRefs>
    <ds:schemaRef ds:uri="http://schemas.microsoft.com/sharepoint/v3/contenttype/forms"/>
  </ds:schemaRefs>
</ds:datastoreItem>
</file>

<file path=customXml/itemProps2.xml><?xml version="1.0" encoding="utf-8"?>
<ds:datastoreItem xmlns:ds="http://schemas.openxmlformats.org/officeDocument/2006/customXml" ds:itemID="{15DFE7C8-44AE-4CA0-BC1C-D7A115A2224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9F377BA-E110-4551-BA4B-72AF0F8173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af665b-9cc2-4010-a7f6-c2696d1560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3939</TotalTime>
  <Words>5302</Words>
  <Application>Microsoft Office PowerPoint</Application>
  <PresentationFormat>On-screen Show (4:3)</PresentationFormat>
  <Paragraphs>495</Paragraphs>
  <Slides>85</Slides>
  <Notes>2</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85</vt:i4>
      </vt:variant>
    </vt:vector>
  </HeadingPairs>
  <TitlesOfParts>
    <vt:vector size="103" baseType="lpstr">
      <vt:lpstr>Arial</vt:lpstr>
      <vt:lpstr>Arial MT</vt:lpstr>
      <vt:lpstr>Book Antiqua</vt:lpstr>
      <vt:lpstr>Bookman Old Style</vt:lpstr>
      <vt:lpstr>Calibri</vt:lpstr>
      <vt:lpstr>Cambria</vt:lpstr>
      <vt:lpstr>Inter</vt:lpstr>
      <vt:lpstr>MinionPro-It</vt:lpstr>
      <vt:lpstr>MinionPro-Regular</vt:lpstr>
      <vt:lpstr>MT2MIT</vt:lpstr>
      <vt:lpstr>SymbolItalic</vt:lpstr>
      <vt:lpstr>Tahoma</vt:lpstr>
      <vt:lpstr>Times New Roman</vt:lpstr>
      <vt:lpstr>Times-Roman</vt:lpstr>
      <vt:lpstr>TimesTen-Italic</vt:lpstr>
      <vt:lpstr>TimesTen-Roman</vt:lpstr>
      <vt:lpstr>Work Sans</vt:lpstr>
      <vt:lpstr>Thiru_Regular</vt:lpstr>
      <vt:lpstr>PowerPoint Presentation</vt:lpstr>
      <vt:lpstr>Basics of Computing</vt:lpstr>
      <vt:lpstr>Computational Paradigms</vt:lpstr>
      <vt:lpstr>Computational Paradigms</vt:lpstr>
      <vt:lpstr>Soft Computing</vt:lpstr>
      <vt:lpstr>Soft Computing</vt:lpstr>
      <vt:lpstr>Neural Networks</vt:lpstr>
      <vt:lpstr>Neural Networks</vt:lpstr>
      <vt:lpstr>PowerPoint Presentation</vt:lpstr>
      <vt:lpstr>History of Neural Networks</vt:lpstr>
      <vt:lpstr>Benefits of Neural Networks</vt:lpstr>
      <vt:lpstr>Biological Neurons</vt:lpstr>
      <vt:lpstr>Biological Neurons</vt:lpstr>
      <vt:lpstr>Characteristics of Biological Neural Network</vt:lpstr>
      <vt:lpstr>Comparison between Human Brain and Neural Net</vt:lpstr>
      <vt:lpstr>Comparison between Human Brain and Neural Net</vt:lpstr>
      <vt:lpstr>Artificial Neural Network</vt:lpstr>
      <vt:lpstr>Artificial Neural Network</vt:lpstr>
      <vt:lpstr>Nonlinear Model of Neuron</vt:lpstr>
      <vt:lpstr>Nonlinear Model of Neuron contd…</vt:lpstr>
      <vt:lpstr>Idealized  neurons</vt:lpstr>
      <vt:lpstr>Characteristics of ANN</vt:lpstr>
      <vt:lpstr>Features of ANN</vt:lpstr>
      <vt:lpstr>Limitations of ANN</vt:lpstr>
      <vt:lpstr>Neural Network Architectures</vt:lpstr>
      <vt:lpstr>Activation Functions</vt:lpstr>
      <vt:lpstr>Benefit of Activation Functions</vt:lpstr>
      <vt:lpstr>Types of Activation Functions</vt:lpstr>
      <vt:lpstr> Linear Activation Function</vt:lpstr>
      <vt:lpstr> Disadvantage of Linear Activation Function</vt:lpstr>
      <vt:lpstr> Non-Linear Activation Function</vt:lpstr>
      <vt:lpstr>Advantage of Non-linear function over the Linear function </vt:lpstr>
      <vt:lpstr>Important terminologies for Non-linear Activation function </vt:lpstr>
      <vt:lpstr>  Binary Step Function or Heaveside Function or Unit Step Function</vt:lpstr>
      <vt:lpstr>  Binary Step Function</vt:lpstr>
      <vt:lpstr>  Sigmoid/ Logistic Activation Function</vt:lpstr>
      <vt:lpstr>  Sigmoid/ Logistic Activation Function</vt:lpstr>
      <vt:lpstr>  Sigmoid/ Logistic Activation Function</vt:lpstr>
      <vt:lpstr>  Sigmoid/ Logistic Activation Function</vt:lpstr>
      <vt:lpstr>  Tanh Function (Hyperbolic Tangent)</vt:lpstr>
      <vt:lpstr>  Tanh Function (Hyperbolic Tangent)</vt:lpstr>
      <vt:lpstr>Limitations of tanh Functions</vt:lpstr>
      <vt:lpstr>ReLU Functions</vt:lpstr>
      <vt:lpstr>ReLU Functions</vt:lpstr>
      <vt:lpstr>ReLU Functions</vt:lpstr>
      <vt:lpstr>ReLU Functions</vt:lpstr>
      <vt:lpstr>Leaky ReLU Functions</vt:lpstr>
      <vt:lpstr>Leaky ReLU Functions</vt:lpstr>
      <vt:lpstr>Leaky ReLU Functions </vt:lpstr>
      <vt:lpstr>Interconnections in Neural Network</vt:lpstr>
      <vt:lpstr>Neural Network Architecture</vt:lpstr>
      <vt:lpstr>Single-layer feed-forward network </vt:lpstr>
      <vt:lpstr>Single-layer feed-forward network </vt:lpstr>
      <vt:lpstr>Multilayer feed-forward network </vt:lpstr>
      <vt:lpstr>Multilayer feed-forward network </vt:lpstr>
      <vt:lpstr>Single node with its own feedback </vt:lpstr>
      <vt:lpstr>Single-layer recurrent network</vt:lpstr>
      <vt:lpstr>Single-layer recurrent network</vt:lpstr>
      <vt:lpstr>Multilayer recurrent network</vt:lpstr>
      <vt:lpstr>Knowledge</vt:lpstr>
      <vt:lpstr>Knowledge</vt:lpstr>
      <vt:lpstr>Representing Information</vt:lpstr>
      <vt:lpstr>Types of Knowledge</vt:lpstr>
      <vt:lpstr>Types of Knowledge</vt:lpstr>
      <vt:lpstr>Types of Knowledge</vt:lpstr>
      <vt:lpstr>AI Knowledge Cycle</vt:lpstr>
      <vt:lpstr>Rules of Knowledge Representation</vt:lpstr>
      <vt:lpstr>Learning in Neural Networks</vt:lpstr>
      <vt:lpstr>Types of Learning </vt:lpstr>
      <vt:lpstr>Learning Algorithm</vt:lpstr>
      <vt:lpstr>Learning Algorithm</vt:lpstr>
      <vt:lpstr>Learning Algorithm</vt:lpstr>
      <vt:lpstr>Learning Algorithm</vt:lpstr>
      <vt:lpstr>Supervised Learning </vt:lpstr>
      <vt:lpstr>Supervised Learning </vt:lpstr>
      <vt:lpstr>Hebb Rule </vt:lpstr>
      <vt:lpstr>Hebb Rule- Realizing the logical AND function through Hebb learning</vt:lpstr>
      <vt:lpstr>Delta/ LMS (Least Mean Square) Rule </vt:lpstr>
      <vt:lpstr>Perceptron Learning Rule </vt:lpstr>
      <vt:lpstr>Perceptron Learning Rule </vt:lpstr>
      <vt:lpstr>Perceptron Learning Rule </vt:lpstr>
      <vt:lpstr>Perceptron Learning Rule </vt:lpstr>
      <vt:lpstr>Perceptron Learning Rule </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Thiruselvan Subramanian</dc:creator>
  <cp:lastModifiedBy>Tulika Dutta</cp:lastModifiedBy>
  <cp:revision>332</cp:revision>
  <dcterms:created xsi:type="dcterms:W3CDTF">2006-08-16T00:00:00Z</dcterms:created>
  <dcterms:modified xsi:type="dcterms:W3CDTF">2023-02-28T04:10:22Z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0x01010093521F96F3AB4447BF70CD291954DCCD</vt:lpwstr>
  </property>
</Properties>
</file>